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7"/>
  </p:notesMasterIdLst>
  <p:handoutMasterIdLst>
    <p:handoutMasterId r:id="rId18"/>
  </p:handoutMasterIdLst>
  <p:sldIdLst>
    <p:sldId id="281" r:id="rId5"/>
    <p:sldId id="284" r:id="rId6"/>
    <p:sldId id="280" r:id="rId7"/>
    <p:sldId id="278" r:id="rId8"/>
    <p:sldId id="261" r:id="rId9"/>
    <p:sldId id="293" r:id="rId10"/>
    <p:sldId id="294" r:id="rId11"/>
    <p:sldId id="295" r:id="rId12"/>
    <p:sldId id="296" r:id="rId13"/>
    <p:sldId id="297" r:id="rId14"/>
    <p:sldId id="273" r:id="rId15"/>
    <p:sldId id="28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370271-3D84-40E9-A2E4-3A608D28601F}" v="125" dt="2025-03-08T12:17:43.415"/>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879" autoAdjust="0"/>
  </p:normalViewPr>
  <p:slideViewPr>
    <p:cSldViewPr snapToGrid="0">
      <p:cViewPr varScale="1">
        <p:scale>
          <a:sx n="97" d="100"/>
          <a:sy n="97" d="100"/>
        </p:scale>
        <p:origin x="1110" y="306"/>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3/8/2025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3/8/2025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EA7661-AD97-2FA2-009F-88D605B6BD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567618-44C1-747E-2C67-3A8B20988A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F22A48-F714-38CB-7A7D-80CA8ECD712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4BB5AF7-0468-CB42-F4E8-85538E3F77F8}"/>
              </a:ext>
            </a:extLst>
          </p:cNvPr>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435072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96484E-795B-D90F-7139-DFBE822C4D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5ADDE2-0954-FE4A-8A17-082BB5F648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888940-FD55-E5DE-F087-064E883ECFD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6D0E525-2BD8-E631-FAD6-FCBAB13E5BA2}"/>
              </a:ext>
            </a:extLst>
          </p:cNvPr>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76934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C2FAA4-B7CA-D168-DE6F-52F5AD5E03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A424AB-D857-E613-1239-F468792C14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29B9E4-D8B9-1674-59CE-50974FEDD07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763436A-2D8C-E0E8-C5B6-3708AF39CB19}"/>
              </a:ext>
            </a:extLst>
          </p:cNvPr>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6700368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277E76-84FC-8CB3-5531-02135C4393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DC66A9-C326-D963-FEA5-D4AA42FDD5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4EB6BAD-4CB8-ECF3-EE8D-98BA1ECF201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1DF83CA-379E-3EFD-17B9-0ABCA1317C2B}"/>
              </a:ext>
            </a:extLst>
          </p:cNvPr>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28799674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1349AE-4DF0-3817-3FDF-745854F6B3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18EC8F-BBDF-4D39-E1D4-C0D4F1C3F6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46489D-0409-C123-7F95-8A83653E1E5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DF4C887-D142-7B3B-0FE3-56BC64BA7095}"/>
              </a:ext>
            </a:extLst>
          </p:cNvPr>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766497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oar titlu">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ro-RO"/>
              <a:t>Faceți clic pe pictogramă pentru a adăuga o imagine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3/8/2025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ro-RO"/>
              <a:t>Faceți clic pe pictogramă pentru a adăuga un tabel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3/8/2025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ro-RO"/>
              <a:t>Faceți clic pe pictogramă pentru a adăuga o imagine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ro-RO"/>
              <a:t>Faceți clic pe pictogramă pentru a adăuga o imagine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ro-RO"/>
              <a:t>Faceți clic pentru a edita stilul de titlu coordonator</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ro-RO"/>
              <a:t>Faceți clic pe pictogramă pentru a adăuga o imagine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3/8/2025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3/8/2025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ro-RO"/>
              <a:t>Faceți clic pentru a edita stilul de titlu coordonator</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ro-RO"/>
              <a:t>Faceți clic pe pictogramă pentru a adăuga o imagine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ro-RO"/>
              <a:t>Faceți clic pe pictogramă pentru a adăuga un tabel</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3/8/2025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o-RO"/>
              <a:t>Faceți clic pentru a edita stilul de titlu coordonator</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3/8/2025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mailto:alexandra_androne@yahoo.com" TargetMode="External"/><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3429000"/>
            <a:ext cx="9144000" cy="1143000"/>
          </a:xfrm>
        </p:spPr>
        <p:txBody>
          <a:bodyPr/>
          <a:lstStyle/>
          <a:p>
            <a:r>
              <a:rPr lang="en-US" i="1" dirty="0">
                <a:latin typeface="Aptos Black" panose="020F0502020204030204" pitchFamily="34" charset="0"/>
              </a:rPr>
              <a:t>Web Testing – </a:t>
            </a:r>
            <a:r>
              <a:rPr lang="en-US" i="1" dirty="0" err="1">
                <a:latin typeface="Aptos Black" panose="020F0502020204030204" pitchFamily="34" charset="0"/>
              </a:rPr>
              <a:t>Altex</a:t>
            </a:r>
            <a:br>
              <a:rPr lang="en-US" i="1" dirty="0">
                <a:latin typeface="Aptos Black" panose="020F0502020204030204" pitchFamily="34" charset="0"/>
              </a:rPr>
            </a:br>
            <a:r>
              <a:rPr lang="en-US" sz="1200" b="1" dirty="0" err="1"/>
              <a:t>Proiect</a:t>
            </a:r>
            <a:r>
              <a:rPr lang="en-US" sz="1200" b="1" dirty="0"/>
              <a:t> IT SCHOOL – Automation with Java and Selenium</a:t>
            </a:r>
            <a:br>
              <a:rPr lang="en-US" dirty="0"/>
            </a:br>
            <a:br>
              <a:rPr lang="en-US" dirty="0"/>
            </a:br>
            <a:endParaRPr lang="en-US" dirty="0"/>
          </a:p>
        </p:txBody>
      </p:sp>
      <p:sp>
        <p:nvSpPr>
          <p:cNvPr id="2" name="CasetăText 1">
            <a:extLst>
              <a:ext uri="{FF2B5EF4-FFF2-40B4-BE49-F238E27FC236}">
                <a16:creationId xmlns:a16="http://schemas.microsoft.com/office/drawing/2014/main" id="{92D23DAD-359F-4A76-5352-28250091B2AA}"/>
              </a:ext>
            </a:extLst>
          </p:cNvPr>
          <p:cNvSpPr txBox="1"/>
          <p:nvPr/>
        </p:nvSpPr>
        <p:spPr>
          <a:xfrm>
            <a:off x="832220" y="4572000"/>
            <a:ext cx="184731" cy="646331"/>
          </a:xfrm>
          <a:prstGeom prst="rect">
            <a:avLst/>
          </a:prstGeom>
          <a:noFill/>
        </p:spPr>
        <p:txBody>
          <a:bodyPr wrap="none" rtlCol="0">
            <a:spAutoFit/>
          </a:bodyPr>
          <a:lstStyle/>
          <a:p>
            <a:br>
              <a:rPr lang="en-US" dirty="0">
                <a:solidFill>
                  <a:schemeClr val="bg1"/>
                </a:solidFill>
              </a:rPr>
            </a:br>
            <a:endParaRPr lang="en-US" dirty="0"/>
          </a:p>
        </p:txBody>
      </p:sp>
    </p:spTree>
    <p:extLst>
      <p:ext uri="{BB962C8B-B14F-4D97-AF65-F5344CB8AC3E}">
        <p14:creationId xmlns:p14="http://schemas.microsoft.com/office/powerpoint/2010/main" val="63926476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Effect transition="in" filter="barn(inVertical)">
                                      <p:cBhvr>
                                        <p:cTn id="13"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77DCBC-B13C-C600-7EB8-03E954B96C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88128D-5345-38A0-4A62-FF673F4E3AEB}"/>
              </a:ext>
            </a:extLst>
          </p:cNvPr>
          <p:cNvSpPr>
            <a:spLocks noGrp="1"/>
          </p:cNvSpPr>
          <p:nvPr>
            <p:ph type="title"/>
          </p:nvPr>
        </p:nvSpPr>
        <p:spPr>
          <a:xfrm>
            <a:off x="838200" y="0"/>
            <a:ext cx="10515600" cy="1325563"/>
          </a:xfrm>
        </p:spPr>
        <p:txBody>
          <a:bodyPr anchor="ctr">
            <a:normAutofit/>
          </a:bodyPr>
          <a:lstStyle/>
          <a:p>
            <a:r>
              <a:rPr lang="en-US" dirty="0"/>
              <a:t>Additional API Test (not </a:t>
            </a:r>
            <a:r>
              <a:rPr lang="en-US" dirty="0" err="1"/>
              <a:t>altex</a:t>
            </a:r>
            <a:r>
              <a:rPr lang="en-US" dirty="0"/>
              <a:t> related)</a:t>
            </a:r>
          </a:p>
        </p:txBody>
      </p:sp>
      <p:sp>
        <p:nvSpPr>
          <p:cNvPr id="6" name="Rectangle 1">
            <a:extLst>
              <a:ext uri="{FF2B5EF4-FFF2-40B4-BE49-F238E27FC236}">
                <a16:creationId xmlns:a16="http://schemas.microsoft.com/office/drawing/2014/main" id="{BC3AE76C-0B9B-D1C2-F476-FA084440E4C9}"/>
              </a:ext>
            </a:extLst>
          </p:cNvPr>
          <p:cNvSpPr>
            <a:spLocks noGrp="1" noChangeArrowheads="1"/>
          </p:cNvSpPr>
          <p:nvPr>
            <p:ph sz="quarter" idx="15"/>
          </p:nvPr>
        </p:nvSpPr>
        <p:spPr bwMode="auto">
          <a:xfrm>
            <a:off x="268288" y="1507571"/>
            <a:ext cx="8074133"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Objective:</a:t>
            </a:r>
            <a:b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Verify that a user can successfully log in using the API and receive an access token.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Preconditions:</a:t>
            </a:r>
            <a:b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The API endpoint https://dummyjson.com/auth/login is available.</a:t>
            </a:r>
            <a:b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The user has valid credentials (username: </a:t>
            </a:r>
            <a:r>
              <a:rPr kumimoji="0" lang="en-US" altLang="en-US" sz="14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emilys</a:t>
            </a: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password: </a:t>
            </a:r>
            <a:r>
              <a:rPr kumimoji="0" lang="en-US" altLang="en-US" sz="14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emilyspass</a:t>
            </a: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Test Steps:</a:t>
            </a:r>
            <a:endPar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Send a POST request to /auth/login with valid login credentials. </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Ensure the request includes Content-Type: application/</a:t>
            </a:r>
            <a:r>
              <a:rPr kumimoji="0" lang="en-US" altLang="en-US" sz="14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json</a:t>
            </a: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and Accept: application/</a:t>
            </a:r>
            <a:r>
              <a:rPr kumimoji="0" lang="en-US" altLang="en-US" sz="14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json</a:t>
            </a: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headers. </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Extract the response body. </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Verify that the response contains an </a:t>
            </a:r>
            <a:r>
              <a:rPr kumimoji="0" lang="en-US" altLang="en-US" sz="14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accessToken</a:t>
            </a: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endPar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Expected Result:</a:t>
            </a:r>
            <a:b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The response status code is 200 OK.</a:t>
            </a:r>
            <a:b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The response body contains a valid </a:t>
            </a:r>
            <a:r>
              <a:rPr kumimoji="0" lang="en-US" altLang="en-US" sz="14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accessToken</a:t>
            </a: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Postconditions:</a:t>
            </a:r>
            <a:b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The user remains authenticated with the provided token for further API interactions.</a:t>
            </a:r>
          </a:p>
        </p:txBody>
      </p:sp>
      <p:pic>
        <p:nvPicPr>
          <p:cNvPr id="13" name="Substituent conținut 12">
            <a:extLst>
              <a:ext uri="{FF2B5EF4-FFF2-40B4-BE49-F238E27FC236}">
                <a16:creationId xmlns:a16="http://schemas.microsoft.com/office/drawing/2014/main" id="{C89D9D8E-2481-D42C-08F7-4E8EE799B989}"/>
              </a:ext>
            </a:extLst>
          </p:cNvPr>
          <p:cNvPicPr>
            <a:picLocks noGrp="1" noChangeAspect="1"/>
          </p:cNvPicPr>
          <p:nvPr>
            <p:ph sz="quarter" idx="16"/>
          </p:nvPr>
        </p:nvPicPr>
        <p:blipFill>
          <a:blip r:embed="rId3"/>
          <a:stretch>
            <a:fillRect/>
          </a:stretch>
        </p:blipFill>
        <p:spPr>
          <a:xfrm>
            <a:off x="8227515" y="1325563"/>
            <a:ext cx="3439005" cy="2391109"/>
          </a:xfrm>
          <a:effectLst>
            <a:softEdge rad="63500"/>
          </a:effectLst>
        </p:spPr>
      </p:pic>
      <p:pic>
        <p:nvPicPr>
          <p:cNvPr id="15" name="Imagine 14">
            <a:extLst>
              <a:ext uri="{FF2B5EF4-FFF2-40B4-BE49-F238E27FC236}">
                <a16:creationId xmlns:a16="http://schemas.microsoft.com/office/drawing/2014/main" id="{D02AAEB9-E21D-9011-6602-6FBA8E16BD56}"/>
              </a:ext>
            </a:extLst>
          </p:cNvPr>
          <p:cNvPicPr>
            <a:picLocks noChangeAspect="1"/>
          </p:cNvPicPr>
          <p:nvPr/>
        </p:nvPicPr>
        <p:blipFill>
          <a:blip r:embed="rId4"/>
          <a:stretch>
            <a:fillRect/>
          </a:stretch>
        </p:blipFill>
        <p:spPr>
          <a:xfrm>
            <a:off x="8227514" y="3981001"/>
            <a:ext cx="3439005" cy="1448002"/>
          </a:xfrm>
          <a:prstGeom prst="rect">
            <a:avLst/>
          </a:prstGeom>
          <a:effectLst>
            <a:softEdge rad="63500"/>
          </a:effectLst>
        </p:spPr>
      </p:pic>
    </p:spTree>
    <p:extLst>
      <p:ext uri="{BB962C8B-B14F-4D97-AF65-F5344CB8AC3E}">
        <p14:creationId xmlns:p14="http://schemas.microsoft.com/office/powerpoint/2010/main" val="64611130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4" end="4"/>
                                            </p:txEl>
                                          </p:spTgt>
                                        </p:tgtEl>
                                        <p:attrNameLst>
                                          <p:attrName>style.visibility</p:attrName>
                                        </p:attrNameLst>
                                      </p:cBhvr>
                                      <p:to>
                                        <p:strVal val="visible"/>
                                      </p:to>
                                    </p:set>
                                    <p:animEffect transition="in" filter="fade">
                                      <p:cBhvr>
                                        <p:cTn id="18" dur="500"/>
                                        <p:tgtEl>
                                          <p:spTgt spid="6">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animEffect transition="in" filter="fade">
                                      <p:cBhvr>
                                        <p:cTn id="21" dur="500"/>
                                        <p:tgtEl>
                                          <p:spTgt spid="6">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6" end="6"/>
                                            </p:txEl>
                                          </p:spTgt>
                                        </p:tgtEl>
                                        <p:attrNameLst>
                                          <p:attrName>style.visibility</p:attrName>
                                        </p:attrNameLst>
                                      </p:cBhvr>
                                      <p:to>
                                        <p:strVal val="visible"/>
                                      </p:to>
                                    </p:set>
                                    <p:animEffect transition="in" filter="fade">
                                      <p:cBhvr>
                                        <p:cTn id="24" dur="500"/>
                                        <p:tgtEl>
                                          <p:spTgt spid="6">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6">
                                            <p:txEl>
                                              <p:pRg st="7" end="7"/>
                                            </p:txEl>
                                          </p:spTgt>
                                        </p:tgtEl>
                                        <p:attrNameLst>
                                          <p:attrName>style.visibility</p:attrName>
                                        </p:attrNameLst>
                                      </p:cBhvr>
                                      <p:to>
                                        <p:strVal val="visible"/>
                                      </p:to>
                                    </p:set>
                                    <p:animEffect transition="in" filter="fade">
                                      <p:cBhvr>
                                        <p:cTn id="27" dur="500"/>
                                        <p:tgtEl>
                                          <p:spTgt spid="6">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6">
                                            <p:txEl>
                                              <p:pRg st="8" end="8"/>
                                            </p:txEl>
                                          </p:spTgt>
                                        </p:tgtEl>
                                        <p:attrNameLst>
                                          <p:attrName>style.visibility</p:attrName>
                                        </p:attrNameLst>
                                      </p:cBhvr>
                                      <p:to>
                                        <p:strVal val="visible"/>
                                      </p:to>
                                    </p:set>
                                    <p:animEffect transition="in" filter="fade">
                                      <p:cBhvr>
                                        <p:cTn id="30" dur="500"/>
                                        <p:tgtEl>
                                          <p:spTgt spid="6">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6">
                                            <p:txEl>
                                              <p:pRg st="10" end="10"/>
                                            </p:txEl>
                                          </p:spTgt>
                                        </p:tgtEl>
                                        <p:attrNameLst>
                                          <p:attrName>style.visibility</p:attrName>
                                        </p:attrNameLst>
                                      </p:cBhvr>
                                      <p:to>
                                        <p:strVal val="visible"/>
                                      </p:to>
                                    </p:set>
                                    <p:animEffect transition="in" filter="fade">
                                      <p:cBhvr>
                                        <p:cTn id="33" dur="500"/>
                                        <p:tgtEl>
                                          <p:spTgt spid="6">
                                            <p:txEl>
                                              <p:pRg st="10" end="10"/>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6">
                                            <p:txEl>
                                              <p:pRg st="12" end="12"/>
                                            </p:txEl>
                                          </p:spTgt>
                                        </p:tgtEl>
                                        <p:attrNameLst>
                                          <p:attrName>style.visibility</p:attrName>
                                        </p:attrNameLst>
                                      </p:cBhvr>
                                      <p:to>
                                        <p:strVal val="visible"/>
                                      </p:to>
                                    </p:set>
                                    <p:animEffect transition="in" filter="fade">
                                      <p:cBhvr>
                                        <p:cTn id="36" dur="500"/>
                                        <p:tgtEl>
                                          <p:spTgt spid="6">
                                            <p:txEl>
                                              <p:pRg st="12" end="1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6" presetClass="entr" presetSubtype="16"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circle(in)">
                                      <p:cBhvr>
                                        <p:cTn id="41" dur="2000"/>
                                        <p:tgtEl>
                                          <p:spTgt spid="13"/>
                                        </p:tgtEl>
                                      </p:cBhvr>
                                    </p:animEffect>
                                  </p:childTnLst>
                                </p:cTn>
                              </p:par>
                            </p:childTnLst>
                          </p:cTn>
                        </p:par>
                      </p:childTnLst>
                    </p:cTn>
                  </p:par>
                  <p:par>
                    <p:cTn id="42" fill="hold">
                      <p:stCondLst>
                        <p:cond delay="indefinite"/>
                      </p:stCondLst>
                      <p:childTnLst>
                        <p:par>
                          <p:cTn id="43" fill="hold">
                            <p:stCondLst>
                              <p:cond delay="0"/>
                            </p:stCondLst>
                            <p:childTnLst>
                              <p:par>
                                <p:cTn id="44" presetID="6" presetClass="entr" presetSubtype="16" fill="hold" nodeType="click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circle(in)">
                                      <p:cBhvr>
                                        <p:cTn id="46"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2443316" y="138269"/>
            <a:ext cx="7305368" cy="683219"/>
          </a:xfrm>
        </p:spPr>
        <p:txBody>
          <a:bodyPr>
            <a:normAutofit/>
          </a:bodyPr>
          <a:lstStyle/>
          <a:p>
            <a:r>
              <a:rPr lang="en-US" dirty="0"/>
              <a:t>Test Results</a:t>
            </a:r>
          </a:p>
        </p:txBody>
      </p:sp>
      <p:graphicFrame>
        <p:nvGraphicFramePr>
          <p:cNvPr id="4" name="Tabel 3">
            <a:extLst>
              <a:ext uri="{FF2B5EF4-FFF2-40B4-BE49-F238E27FC236}">
                <a16:creationId xmlns:a16="http://schemas.microsoft.com/office/drawing/2014/main" id="{F8201827-EDF1-C03F-147A-DB8717357D33}"/>
              </a:ext>
            </a:extLst>
          </p:cNvPr>
          <p:cNvGraphicFramePr>
            <a:graphicFrameLocks noGrp="1"/>
          </p:cNvGraphicFramePr>
          <p:nvPr>
            <p:extLst>
              <p:ext uri="{D42A27DB-BD31-4B8C-83A1-F6EECF244321}">
                <p14:modId xmlns:p14="http://schemas.microsoft.com/office/powerpoint/2010/main" val="3388814294"/>
              </p:ext>
            </p:extLst>
          </p:nvPr>
        </p:nvGraphicFramePr>
        <p:xfrm>
          <a:off x="850490" y="1982184"/>
          <a:ext cx="10529110" cy="3332152"/>
        </p:xfrm>
        <a:graphic>
          <a:graphicData uri="http://schemas.openxmlformats.org/drawingml/2006/table">
            <a:tbl>
              <a:tblPr firstRow="1" bandRow="1">
                <a:tableStyleId>{7E9639D4-E3E2-4D34-9284-5A2195B3D0D7}</a:tableStyleId>
              </a:tblPr>
              <a:tblGrid>
                <a:gridCol w="1552258">
                  <a:extLst>
                    <a:ext uri="{9D8B030D-6E8A-4147-A177-3AD203B41FA5}">
                      <a16:colId xmlns:a16="http://schemas.microsoft.com/office/drawing/2014/main" val="2354789966"/>
                    </a:ext>
                  </a:extLst>
                </a:gridCol>
                <a:gridCol w="5693403">
                  <a:extLst>
                    <a:ext uri="{9D8B030D-6E8A-4147-A177-3AD203B41FA5}">
                      <a16:colId xmlns:a16="http://schemas.microsoft.com/office/drawing/2014/main" val="384733748"/>
                    </a:ext>
                  </a:extLst>
                </a:gridCol>
                <a:gridCol w="1661746">
                  <a:extLst>
                    <a:ext uri="{9D8B030D-6E8A-4147-A177-3AD203B41FA5}">
                      <a16:colId xmlns:a16="http://schemas.microsoft.com/office/drawing/2014/main" val="3443940791"/>
                    </a:ext>
                  </a:extLst>
                </a:gridCol>
                <a:gridCol w="1621703">
                  <a:extLst>
                    <a:ext uri="{9D8B030D-6E8A-4147-A177-3AD203B41FA5}">
                      <a16:colId xmlns:a16="http://schemas.microsoft.com/office/drawing/2014/main" val="1969346583"/>
                    </a:ext>
                  </a:extLst>
                </a:gridCol>
              </a:tblGrid>
              <a:tr h="370840">
                <a:tc>
                  <a:txBody>
                    <a:bodyPr/>
                    <a:lstStyle/>
                    <a:p>
                      <a:r>
                        <a:rPr lang="en-US" dirty="0">
                          <a:ln>
                            <a:solidFill>
                              <a:schemeClr val="tx1"/>
                            </a:solidFill>
                          </a:ln>
                          <a:solidFill>
                            <a:schemeClr val="bg1"/>
                          </a:solidFill>
                        </a:rPr>
                        <a:t>Test cases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US" dirty="0">
                          <a:solidFill>
                            <a:schemeClr val="bg1"/>
                          </a:solidFill>
                        </a:rPr>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schemeClr>
                    </a:solidFill>
                  </a:tcPr>
                </a:tc>
                <a:tc>
                  <a:txBody>
                    <a:bodyPr/>
                    <a:lstStyle/>
                    <a:p>
                      <a:pPr algn="ctr"/>
                      <a:r>
                        <a:rPr lang="en-US" dirty="0">
                          <a:solidFill>
                            <a:schemeClr val="bg1"/>
                          </a:solidFill>
                        </a:rPr>
                        <a:t>Pass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schemeClr>
                    </a:solidFill>
                  </a:tcPr>
                </a:tc>
                <a:tc>
                  <a:txBody>
                    <a:bodyPr/>
                    <a:lstStyle/>
                    <a:p>
                      <a:pPr algn="ctr"/>
                      <a:r>
                        <a:rPr lang="en-US" dirty="0">
                          <a:solidFill>
                            <a:schemeClr val="bg1"/>
                          </a:solidFill>
                        </a:rPr>
                        <a:t>Fail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schemeClr>
                    </a:solidFill>
                  </a:tcPr>
                </a:tc>
                <a:extLst>
                  <a:ext uri="{0D108BD9-81ED-4DB2-BD59-A6C34878D82A}">
                    <a16:rowId xmlns:a16="http://schemas.microsoft.com/office/drawing/2014/main" val="1952888861"/>
                  </a:ext>
                </a:extLst>
              </a:tr>
              <a:tr h="370512">
                <a:tc>
                  <a:txBody>
                    <a:bodyPr/>
                    <a:lstStyle/>
                    <a:p>
                      <a:r>
                        <a:rPr lang="en-US" dirty="0">
                          <a:solidFill>
                            <a:schemeClr val="tx1"/>
                          </a:solidFill>
                        </a:rPr>
                        <a:t>TC_ALTX_001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kumimoji="0" lang="en-US" altLang="en-US" sz="1400" b="0" i="0" u="none" strike="noStrike" cap="none" normalizeH="0" baseline="0" dirty="0">
                          <a:ln>
                            <a:noFill/>
                          </a:ln>
                          <a:solidFill>
                            <a:schemeClr val="tx1"/>
                          </a:solidFill>
                          <a:effectLst/>
                          <a:latin typeface="Arial" panose="020B0604020202020204" pitchFamily="34" charset="0"/>
                        </a:rPr>
                        <a:t>Verify that a user can log in and navigate to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page</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00B050"/>
                    </a:solidFill>
                  </a:tcPr>
                </a:tc>
                <a:tc>
                  <a:txBody>
                    <a:bodyPr/>
                    <a:lstStyle/>
                    <a:p>
                      <a:pPr algn="ct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4030296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TC_ALTX_002</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cap="none" normalizeH="0" baseline="0" dirty="0">
                          <a:ln>
                            <a:noFill/>
                          </a:ln>
                          <a:solidFill>
                            <a:schemeClr val="tx1"/>
                          </a:solidFill>
                          <a:effectLst/>
                          <a:latin typeface="Arial" panose="020B0604020202020204" pitchFamily="34" charset="0"/>
                        </a:rPr>
                        <a:t>Verify that a user can successfully navigate to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category.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00B050"/>
                    </a:solidFill>
                  </a:tcPr>
                </a:tc>
                <a:tc>
                  <a:txBody>
                    <a:bodyPr/>
                    <a:lstStyle/>
                    <a:p>
                      <a:pPr algn="ct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6983329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TC_ALTX_003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cap="none" normalizeH="0" baseline="0" dirty="0">
                          <a:ln>
                            <a:noFill/>
                          </a:ln>
                          <a:solidFill>
                            <a:schemeClr val="tx1"/>
                          </a:solidFill>
                          <a:effectLst/>
                          <a:latin typeface="Arial" panose="020B0604020202020204" pitchFamily="34" charset="0"/>
                        </a:rPr>
                        <a:t>Verify that a user can successfully add the first product from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category to the cart.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375956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TC_ALTX_004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Arial" panose="020B0604020202020204" pitchFamily="34" charset="0"/>
                        </a:rPr>
                        <a:t>Verify that a user can successfully add the first product from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category to the cart.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1921933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TC_ALTX_005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kumimoji="0" lang="en-US" altLang="en-US" sz="1400" b="0" i="0" u="none" strike="noStrike" cap="none" normalizeH="0" baseline="0" dirty="0">
                          <a:ln>
                            <a:noFill/>
                          </a:ln>
                          <a:solidFill>
                            <a:schemeClr val="tx1"/>
                          </a:solidFill>
                          <a:effectLst/>
                          <a:latin typeface="Arial" panose="020B0604020202020204" pitchFamily="34" charset="0"/>
                        </a:rPr>
                        <a:t>Verify that a user can proceed to the next step in the checkout process and select store pickup</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en-US" dirty="0"/>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9625120"/>
                  </a:ext>
                </a:extLst>
              </a:tr>
              <a:tr h="370840">
                <a:tc>
                  <a:txBody>
                    <a:bodyPr/>
                    <a:lstStyle/>
                    <a:p>
                      <a:r>
                        <a:rPr lang="en-US" dirty="0"/>
                        <a:t>API_TEST_001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Verify that a user can successfully log in using the API and receive an access token.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50"/>
                    </a:solidFill>
                  </a:tcPr>
                </a:tc>
                <a:tc>
                  <a:txBody>
                    <a:bodyPr/>
                    <a:lstStyle/>
                    <a:p>
                      <a:pPr algn="ctr"/>
                      <a:r>
                        <a:rPr lang="en-US" dirty="0"/>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61693087"/>
                  </a:ext>
                </a:extLst>
              </a:tr>
            </a:tbl>
          </a:graphicData>
        </a:graphic>
      </p:graphicFrame>
    </p:spTree>
    <p:extLst>
      <p:ext uri="{BB962C8B-B14F-4D97-AF65-F5344CB8AC3E}">
        <p14:creationId xmlns:p14="http://schemas.microsoft.com/office/powerpoint/2010/main" val="167993662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4562168"/>
            <a:ext cx="9467850" cy="1704365"/>
          </a:xfrm>
        </p:spPr>
        <p:txBody>
          <a:bodyPr/>
          <a:lstStyle/>
          <a:p>
            <a:pPr algn="l"/>
            <a:r>
              <a:rPr lang="en-US" dirty="0"/>
              <a:t>Androne Oana Alexandra</a:t>
            </a:r>
          </a:p>
          <a:p>
            <a:pPr algn="l"/>
            <a:r>
              <a:rPr lang="en-US" u="sng" dirty="0">
                <a:hlinkClick r:id="rId3"/>
              </a:rPr>
              <a:t>alexandra_androne@yahoo.com</a:t>
            </a:r>
            <a:endParaRPr lang="en-US" u="sng" dirty="0"/>
          </a:p>
          <a:p>
            <a:endParaRPr lang="en-US" dirty="0"/>
          </a:p>
        </p:txBody>
      </p:sp>
    </p:spTree>
    <p:extLst>
      <p:ext uri="{BB962C8B-B14F-4D97-AF65-F5344CB8AC3E}">
        <p14:creationId xmlns:p14="http://schemas.microsoft.com/office/powerpoint/2010/main" val="218447229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barn(inVertical)">
                                      <p:cBhvr>
                                        <p:cTn id="12" dur="500"/>
                                        <p:tgtEl>
                                          <p:spTgt spid="8">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barn(inVertical)">
                                      <p:cBhvr>
                                        <p:cTn id="15"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2752344"/>
            <a:ext cx="4837174" cy="3136392"/>
          </a:xfrm>
          <a:noFill/>
        </p:spPr>
        <p:txBody>
          <a:bodyPr anchor="t">
            <a:normAutofit/>
          </a:bodyPr>
          <a:lstStyle/>
          <a:p>
            <a:pPr marL="285750" indent="-285750">
              <a:buFont typeface="Arial" panose="020B0604020202020204" pitchFamily="34" charset="0"/>
              <a:buChar char="•"/>
            </a:pPr>
            <a:r>
              <a:rPr lang="en-US" dirty="0"/>
              <a:t>Frameworks</a:t>
            </a:r>
          </a:p>
          <a:p>
            <a:pPr marL="285750" indent="-285750">
              <a:buFont typeface="Arial" panose="020B0604020202020204" pitchFamily="34" charset="0"/>
              <a:buChar char="•"/>
            </a:pPr>
            <a:r>
              <a:rPr lang="en-US" dirty="0"/>
              <a:t>Test cases</a:t>
            </a:r>
          </a:p>
          <a:p>
            <a:pPr marL="285750" indent="-285750">
              <a:buFont typeface="Arial" panose="020B0604020202020204" pitchFamily="34" charset="0"/>
              <a:buChar char="•"/>
            </a:pPr>
            <a:r>
              <a:rPr lang="en-US" dirty="0"/>
              <a:t>Visual studio code run</a:t>
            </a:r>
          </a:p>
          <a:p>
            <a:endParaRPr lang="en-US" dirty="0"/>
          </a:p>
        </p:txBody>
      </p:sp>
    </p:spTree>
    <p:extLst>
      <p:ext uri="{BB962C8B-B14F-4D97-AF65-F5344CB8AC3E}">
        <p14:creationId xmlns:p14="http://schemas.microsoft.com/office/powerpoint/2010/main" val="167201799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a:prstGeom prst="rect">
            <a:avLst/>
          </a:prstGeom>
          <a:ln w="88900" cap="sq" cmpd="thickThin">
            <a:solidFill>
              <a:srgbClr val="000000"/>
            </a:solidFill>
            <a:prstDash val="solid"/>
            <a:miter lim="800000"/>
          </a:ln>
          <a:effectLst>
            <a:innerShdw blurRad="76200">
              <a:srgbClr val="000000"/>
            </a:innerShdw>
          </a:effectLst>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pPr algn="l"/>
            <a:r>
              <a:rPr lang="en-US" sz="1600" dirty="0"/>
              <a:t>	</a:t>
            </a:r>
            <a:r>
              <a:rPr lang="en-US" sz="1600" b="1" dirty="0">
                <a:latin typeface="Aptos Black" panose="020B0004020202020204" pitchFamily="34" charset="0"/>
              </a:rPr>
              <a:t>This code was developed using Java and the Selenium framework to facilitate robust and efficient automated testing. By leveraging Selenium's powerful web automation capabilities and Java's flexibility, it ensures reliable test execution, improved test coverage, and enhanced software quality.</a:t>
            </a:r>
          </a:p>
        </p:txBody>
      </p:sp>
      <p:sp>
        <p:nvSpPr>
          <p:cNvPr id="2" name="CasetăText 1">
            <a:extLst>
              <a:ext uri="{FF2B5EF4-FFF2-40B4-BE49-F238E27FC236}">
                <a16:creationId xmlns:a16="http://schemas.microsoft.com/office/drawing/2014/main" id="{D52BC40E-CC0A-5D42-D9ED-4E6D1E5B97FB}"/>
              </a:ext>
            </a:extLst>
          </p:cNvPr>
          <p:cNvSpPr txBox="1"/>
          <p:nvPr/>
        </p:nvSpPr>
        <p:spPr>
          <a:xfrm>
            <a:off x="4805134" y="1425677"/>
            <a:ext cx="2581732" cy="584775"/>
          </a:xfrm>
          <a:prstGeom prst="rect">
            <a:avLst/>
          </a:prstGeom>
          <a:noFill/>
        </p:spPr>
        <p:txBody>
          <a:bodyPr wrap="none" rtlCol="0">
            <a:spAutoFit/>
          </a:bodyPr>
          <a:lstStyle/>
          <a:p>
            <a:r>
              <a:rPr lang="en-US" sz="3200" dirty="0">
                <a:solidFill>
                  <a:schemeClr val="bg1"/>
                </a:solidFill>
                <a:latin typeface="Aptos Black" panose="020B0004020202020204" pitchFamily="34" charset="0"/>
              </a:rPr>
              <a:t>Frameworks</a:t>
            </a:r>
          </a:p>
        </p:txBody>
      </p:sp>
    </p:spTree>
    <p:extLst>
      <p:ext uri="{BB962C8B-B14F-4D97-AF65-F5344CB8AC3E}">
        <p14:creationId xmlns:p14="http://schemas.microsoft.com/office/powerpoint/2010/main" val="46786922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p:cTn id="7" dur="1000" fill="hold"/>
                                        <p:tgtEl>
                                          <p:spTgt spid="2">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2">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2">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2">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circle(in)">
                                      <p:cBhvr>
                                        <p:cTn id="15"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2900680"/>
          </a:xfrm>
          <a:noFill/>
        </p:spPr>
        <p:txBody>
          <a:bodyPr>
            <a:noAutofit/>
          </a:bodyPr>
          <a:lstStyle/>
          <a:p>
            <a:r>
              <a:rPr lang="en-US" dirty="0">
                <a:latin typeface="Aharoni" panose="020F0502020204030204" pitchFamily="2" charset="-79"/>
                <a:cs typeface="Aharoni" panose="020F0502020204030204" pitchFamily="2" charset="-79"/>
              </a:rPr>
              <a:t>Test cases</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1117600" y="4101465"/>
            <a:ext cx="5066250" cy="690880"/>
          </a:xfrm>
        </p:spPr>
        <p:txBody>
          <a:bodyPr>
            <a:normAutofit fontScale="55000" lnSpcReduction="20000"/>
          </a:bodyPr>
          <a:lstStyle/>
          <a:p>
            <a:endParaRPr lang="en-US" dirty="0"/>
          </a:p>
          <a:p>
            <a:r>
              <a:rPr lang="en-US" b="1" dirty="0"/>
              <a:t>Comprehensive and Structured Test Scenarios for Effective Software Validation</a:t>
            </a:r>
          </a:p>
          <a:p>
            <a:endParaRPr lang="en-US" dirty="0"/>
          </a:p>
        </p:txBody>
      </p:sp>
    </p:spTree>
    <p:extLst>
      <p:ext uri="{BB962C8B-B14F-4D97-AF65-F5344CB8AC3E}">
        <p14:creationId xmlns:p14="http://schemas.microsoft.com/office/powerpoint/2010/main" val="393043852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xEl>
                                              <p:pRg st="1" end="1"/>
                                            </p:txEl>
                                          </p:spTgt>
                                        </p:tgtEl>
                                        <p:attrNameLst>
                                          <p:attrName>style.visibility</p:attrName>
                                        </p:attrNameLst>
                                      </p:cBhvr>
                                      <p:to>
                                        <p:strVal val="visible"/>
                                      </p:to>
                                    </p:set>
                                    <p:animEffect transition="in" filter="fade">
                                      <p:cBhvr>
                                        <p:cTn id="12" dur="500"/>
                                        <p:tgtEl>
                                          <p:spTgt spid="1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838200" y="0"/>
            <a:ext cx="10515600" cy="1325563"/>
          </a:xfrm>
        </p:spPr>
        <p:txBody>
          <a:bodyPr anchor="ctr">
            <a:normAutofit/>
          </a:bodyPr>
          <a:lstStyle/>
          <a:p>
            <a:r>
              <a:rPr kumimoji="0" lang="en-US" altLang="en-US" sz="3200" b="0" i="0" u="none" strike="noStrike" cap="none" normalizeH="0" baseline="0" dirty="0">
                <a:ln>
                  <a:noFill/>
                </a:ln>
                <a:solidFill>
                  <a:schemeClr val="tx1"/>
                </a:solidFill>
                <a:effectLst/>
                <a:latin typeface="Arial" panose="020B0604020202020204" pitchFamily="34" charset="0"/>
              </a:rPr>
              <a:t>Test Case ID: TC_ALTX_001</a:t>
            </a:r>
            <a:endParaRPr lang="en-US" dirty="0"/>
          </a:p>
        </p:txBody>
      </p:sp>
      <p:sp>
        <p:nvSpPr>
          <p:cNvPr id="10" name="Rectangle 1">
            <a:extLst>
              <a:ext uri="{FF2B5EF4-FFF2-40B4-BE49-F238E27FC236}">
                <a16:creationId xmlns:a16="http://schemas.microsoft.com/office/drawing/2014/main" id="{6AFBE114-8539-177A-66BD-C8B20E14C081}"/>
              </a:ext>
            </a:extLst>
          </p:cNvPr>
          <p:cNvSpPr>
            <a:spLocks noGrp="1" noChangeArrowheads="1"/>
          </p:cNvSpPr>
          <p:nvPr>
            <p:ph sz="quarter" idx="15"/>
          </p:nvPr>
        </p:nvSpPr>
        <p:spPr bwMode="auto">
          <a:xfrm>
            <a:off x="464574" y="1509191"/>
            <a:ext cx="6278385" cy="44627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Objective</a:t>
            </a:r>
            <a:r>
              <a:rPr kumimoji="0" lang="en-US" altLang="en-US" sz="1400" b="1" i="0" strike="noStrike" cap="none" normalizeH="0" baseline="0" dirty="0">
                <a:ln>
                  <a:noFill/>
                </a:ln>
                <a:solidFill>
                  <a:schemeClr val="tx1"/>
                </a:solidFill>
                <a:effectLst/>
                <a:latin typeface="Arial" panose="020B0604020202020204" pitchFamily="34" charset="0"/>
              </a:rPr>
              <a:t>:</a:t>
            </a:r>
            <a:r>
              <a:rPr kumimoji="0" lang="en-US" altLang="en-US" sz="1400" b="0" i="0"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Verify that a user can log in and navigate to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page.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Preconditions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A valid user account exists.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browser is open on Altex.ro.</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Test Steps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400" b="0" i="0" u="none" strike="noStrike" cap="none" normalizeH="0" baseline="0" dirty="0">
                <a:ln>
                  <a:noFill/>
                </a:ln>
                <a:solidFill>
                  <a:schemeClr val="tx1"/>
                </a:solidFill>
                <a:effectLst/>
                <a:latin typeface="Arial" panose="020B0604020202020204" pitchFamily="34" charset="0"/>
              </a:rPr>
              <a:t>Click the "</a:t>
            </a:r>
            <a:r>
              <a:rPr kumimoji="0" lang="en-US" altLang="en-US" sz="1400" b="0" i="0" u="none" strike="noStrike" cap="none" normalizeH="0" baseline="0" dirty="0" err="1">
                <a:ln>
                  <a:noFill/>
                </a:ln>
                <a:solidFill>
                  <a:schemeClr val="tx1"/>
                </a:solidFill>
                <a:effectLst/>
                <a:latin typeface="Arial" panose="020B0604020202020204" pitchFamily="34" charset="0"/>
              </a:rPr>
              <a:t>Cont</a:t>
            </a:r>
            <a:r>
              <a:rPr kumimoji="0" lang="en-US" altLang="en-US" sz="1400" b="0" i="0" u="none" strike="noStrike" cap="none" normalizeH="0" baseline="0" dirty="0">
                <a:ln>
                  <a:noFill/>
                </a:ln>
                <a:solidFill>
                  <a:schemeClr val="tx1"/>
                </a:solidFill>
                <a:effectLst/>
                <a:latin typeface="Arial" panose="020B0604020202020204" pitchFamily="34" charset="0"/>
              </a:rPr>
              <a:t>" button to open the login form.</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400" b="0" i="0" u="none" strike="noStrike" cap="none" normalizeH="0" baseline="0" dirty="0">
                <a:ln>
                  <a:noFill/>
                </a:ln>
                <a:solidFill>
                  <a:schemeClr val="tx1"/>
                </a:solidFill>
                <a:effectLst/>
                <a:latin typeface="Arial" panose="020B0604020202020204" pitchFamily="34" charset="0"/>
              </a:rPr>
              <a:t>Enter </a:t>
            </a:r>
            <a:r>
              <a:rPr kumimoji="0" lang="en-US" altLang="en-US" sz="1400" b="0" i="0" u="none" strike="noStrike" cap="none" normalizeH="0" baseline="0" dirty="0">
                <a:ln>
                  <a:noFill/>
                </a:ln>
                <a:solidFill>
                  <a:schemeClr val="tx1"/>
                </a:solidFill>
                <a:effectLst/>
                <a:latin typeface="Arial Unicode MS"/>
              </a:rPr>
              <a:t>"testmail123@gmail.com"</a:t>
            </a:r>
            <a:r>
              <a:rPr kumimoji="0" lang="en-US" altLang="en-US" sz="1400" b="0" i="0" u="none" strike="noStrike" cap="none" normalizeH="0" baseline="0" dirty="0">
                <a:ln>
                  <a:noFill/>
                </a:ln>
                <a:solidFill>
                  <a:schemeClr val="tx1"/>
                </a:solidFill>
                <a:effectLst/>
              </a:rPr>
              <a:t> in the email field.</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400" b="0" i="0" u="none" strike="noStrike" cap="none" normalizeH="0" baseline="0" dirty="0">
                <a:ln>
                  <a:noFill/>
                </a:ln>
                <a:solidFill>
                  <a:schemeClr val="tx1"/>
                </a:solidFill>
                <a:effectLst/>
                <a:latin typeface="Arial" panose="020B0604020202020204" pitchFamily="34" charset="0"/>
              </a:rPr>
              <a:t>Enter </a:t>
            </a:r>
            <a:r>
              <a:rPr kumimoji="0" lang="en-US" altLang="en-US" sz="1400" b="0" i="0" u="none" strike="noStrike" cap="none" normalizeH="0" baseline="0" dirty="0">
                <a:ln>
                  <a:noFill/>
                </a:ln>
                <a:solidFill>
                  <a:schemeClr val="tx1"/>
                </a:solidFill>
                <a:effectLst/>
                <a:latin typeface="Arial Unicode MS"/>
              </a:rPr>
              <a:t>"TestMail123."</a:t>
            </a:r>
            <a:r>
              <a:rPr kumimoji="0" lang="en-US" altLang="en-US" sz="1400" b="0" i="0" u="none" strike="noStrike" cap="none" normalizeH="0" baseline="0" dirty="0">
                <a:ln>
                  <a:noFill/>
                </a:ln>
                <a:solidFill>
                  <a:schemeClr val="tx1"/>
                </a:solidFill>
                <a:effectLst/>
              </a:rPr>
              <a:t> in the password field.</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400" b="0" i="0" u="none" strike="noStrike" cap="none" normalizeH="0" baseline="0" dirty="0">
                <a:ln>
                  <a:noFill/>
                </a:ln>
                <a:solidFill>
                  <a:schemeClr val="tx1"/>
                </a:solidFill>
                <a:effectLst/>
                <a:latin typeface="Arial" panose="020B0604020202020204" pitchFamily="34" charset="0"/>
              </a:rPr>
              <a:t>Click the "</a:t>
            </a:r>
            <a:r>
              <a:rPr kumimoji="0" lang="en-US" altLang="en-US" sz="1400" b="0" i="0" u="none" strike="noStrike" cap="none" normalizeH="0" baseline="0" dirty="0" err="1">
                <a:ln>
                  <a:noFill/>
                </a:ln>
                <a:solidFill>
                  <a:schemeClr val="tx1"/>
                </a:solidFill>
                <a:effectLst/>
                <a:latin typeface="Arial" panose="020B0604020202020204" pitchFamily="34" charset="0"/>
              </a:rPr>
              <a:t>Autentificare</a:t>
            </a:r>
            <a:r>
              <a:rPr kumimoji="0" lang="en-US" altLang="en-US" sz="1400" b="0" i="0" u="none" strike="noStrike" cap="none" normalizeH="0" baseline="0" dirty="0">
                <a:ln>
                  <a:noFill/>
                </a:ln>
                <a:solidFill>
                  <a:schemeClr val="tx1"/>
                </a:solidFill>
                <a:effectLst/>
                <a:latin typeface="Arial" panose="020B0604020202020204" pitchFamily="34" charset="0"/>
              </a:rPr>
              <a:t>" button and wait for login.</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400" b="0" i="0" u="none" strike="noStrike" cap="none" normalizeH="0" baseline="0" dirty="0">
                <a:ln>
                  <a:noFill/>
                </a:ln>
                <a:solidFill>
                  <a:schemeClr val="tx1"/>
                </a:solidFill>
                <a:effectLst/>
                <a:latin typeface="Arial" panose="020B0604020202020204" pitchFamily="34" charset="0"/>
              </a:rPr>
              <a:t>Navigate to </a:t>
            </a:r>
            <a:r>
              <a:rPr kumimoji="0" lang="en-US" altLang="en-US" sz="1400" b="0" i="0" u="none" strike="noStrike" cap="none" normalizeH="0" baseline="0" dirty="0">
                <a:ln>
                  <a:noFill/>
                </a:ln>
                <a:solidFill>
                  <a:schemeClr val="tx1"/>
                </a:solidFill>
                <a:effectLst/>
                <a:latin typeface="Arial Unicode MS"/>
              </a:rPr>
              <a:t>"https://altex.ro/</a:t>
            </a:r>
            <a:r>
              <a:rPr kumimoji="0" lang="en-US" altLang="en-US" sz="1400" b="0" i="0" u="none" strike="noStrike" cap="none" normalizeH="0" baseline="0" dirty="0" err="1">
                <a:ln>
                  <a:noFill/>
                </a:ln>
                <a:solidFill>
                  <a:schemeClr val="tx1"/>
                </a:solidFill>
                <a:effectLst/>
                <a:latin typeface="Arial Unicode MS"/>
              </a:rPr>
              <a:t>telefoane</a:t>
            </a:r>
            <a:r>
              <a:rPr kumimoji="0" lang="en-US" altLang="en-US" sz="1400" b="0" i="0" u="none" strike="noStrike" cap="none" normalizeH="0" baseline="0" dirty="0">
                <a:ln>
                  <a:noFill/>
                </a:ln>
                <a:solidFill>
                  <a:schemeClr val="tx1"/>
                </a:solidFill>
                <a:effectLst/>
                <a:latin typeface="Arial Unicode MS"/>
              </a:rPr>
              <a:t>"</a:t>
            </a:r>
            <a:r>
              <a:rPr kumimoji="0" lang="en-US" altLang="en-US" sz="1400" b="0" i="0" u="none" strike="noStrike" cap="none" normalizeH="0" baseline="0" dirty="0">
                <a:ln>
                  <a:noFill/>
                </a:ln>
                <a:solidFill>
                  <a:schemeClr val="tx1"/>
                </a:solidFill>
                <a:effectLst/>
              </a:rPr>
              <a:t> and verify the page loads.</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Expected Result</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User logs in successfully.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page loads correctly.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Postconditions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user remains logged in.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1" name="Substituent conținut 13">
            <a:extLst>
              <a:ext uri="{FF2B5EF4-FFF2-40B4-BE49-F238E27FC236}">
                <a16:creationId xmlns:a16="http://schemas.microsoft.com/office/drawing/2014/main" id="{D5A8AB70-B66F-8824-2D2E-1FB1EF79241D}"/>
              </a:ext>
            </a:extLst>
          </p:cNvPr>
          <p:cNvPicPr>
            <a:picLocks noGrp="1" noChangeAspect="1"/>
          </p:cNvPicPr>
          <p:nvPr>
            <p:ph sz="quarter" idx="16"/>
          </p:nvPr>
        </p:nvPicPr>
        <p:blipFill>
          <a:blip r:embed="rId3"/>
          <a:stretch>
            <a:fillRect/>
          </a:stretch>
        </p:blipFill>
        <p:spPr>
          <a:xfrm>
            <a:off x="6742959" y="1942695"/>
            <a:ext cx="4039164" cy="933580"/>
          </a:xfrm>
          <a:effectLst>
            <a:softEdge rad="63500"/>
          </a:effectLst>
        </p:spPr>
      </p:pic>
      <p:pic>
        <p:nvPicPr>
          <p:cNvPr id="4" name="Imagine 3">
            <a:extLst>
              <a:ext uri="{FF2B5EF4-FFF2-40B4-BE49-F238E27FC236}">
                <a16:creationId xmlns:a16="http://schemas.microsoft.com/office/drawing/2014/main" id="{1BD2D6B3-1EF4-0206-3733-740AB6F06895}"/>
              </a:ext>
            </a:extLst>
          </p:cNvPr>
          <p:cNvPicPr>
            <a:picLocks noChangeAspect="1"/>
          </p:cNvPicPr>
          <p:nvPr/>
        </p:nvPicPr>
        <p:blipFill>
          <a:blip r:embed="rId4"/>
          <a:stretch>
            <a:fillRect/>
          </a:stretch>
        </p:blipFill>
        <p:spPr>
          <a:xfrm>
            <a:off x="7481249" y="3708112"/>
            <a:ext cx="2562583" cy="1124107"/>
          </a:xfrm>
          <a:prstGeom prst="rect">
            <a:avLst/>
          </a:prstGeom>
          <a:effectLst>
            <a:softEdge rad="63500"/>
          </a:effectLst>
        </p:spPr>
      </p:pic>
    </p:spTree>
    <p:extLst>
      <p:ext uri="{BB962C8B-B14F-4D97-AF65-F5344CB8AC3E}">
        <p14:creationId xmlns:p14="http://schemas.microsoft.com/office/powerpoint/2010/main" val="366667467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fade">
                                      <p:cBhvr>
                                        <p:cTn id="12" dur="500"/>
                                        <p:tgtEl>
                                          <p:spTgt spid="10">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xEl>
                                              <p:pRg st="3" end="3"/>
                                            </p:txEl>
                                          </p:spTgt>
                                        </p:tgtEl>
                                        <p:attrNameLst>
                                          <p:attrName>style.visibility</p:attrName>
                                        </p:attrNameLst>
                                      </p:cBhvr>
                                      <p:to>
                                        <p:strVal val="visible"/>
                                      </p:to>
                                    </p:set>
                                    <p:animEffect transition="in" filter="fade">
                                      <p:cBhvr>
                                        <p:cTn id="18" dur="500"/>
                                        <p:tgtEl>
                                          <p:spTgt spid="10">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xEl>
                                              <p:pRg st="4" end="4"/>
                                            </p:txEl>
                                          </p:spTgt>
                                        </p:tgtEl>
                                        <p:attrNameLst>
                                          <p:attrName>style.visibility</p:attrName>
                                        </p:attrNameLst>
                                      </p:cBhvr>
                                      <p:to>
                                        <p:strVal val="visible"/>
                                      </p:to>
                                    </p:set>
                                    <p:animEffect transition="in" filter="fade">
                                      <p:cBhvr>
                                        <p:cTn id="21" dur="500"/>
                                        <p:tgtEl>
                                          <p:spTgt spid="10">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0">
                                            <p:txEl>
                                              <p:pRg st="6" end="6"/>
                                            </p:txEl>
                                          </p:spTgt>
                                        </p:tgtEl>
                                        <p:attrNameLst>
                                          <p:attrName>style.visibility</p:attrName>
                                        </p:attrNameLst>
                                      </p:cBhvr>
                                      <p:to>
                                        <p:strVal val="visible"/>
                                      </p:to>
                                    </p:set>
                                    <p:animEffect transition="in" filter="fade">
                                      <p:cBhvr>
                                        <p:cTn id="24" dur="500"/>
                                        <p:tgtEl>
                                          <p:spTgt spid="10">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0">
                                            <p:txEl>
                                              <p:pRg st="7" end="7"/>
                                            </p:txEl>
                                          </p:spTgt>
                                        </p:tgtEl>
                                        <p:attrNameLst>
                                          <p:attrName>style.visibility</p:attrName>
                                        </p:attrNameLst>
                                      </p:cBhvr>
                                      <p:to>
                                        <p:strVal val="visible"/>
                                      </p:to>
                                    </p:set>
                                    <p:animEffect transition="in" filter="fade">
                                      <p:cBhvr>
                                        <p:cTn id="27" dur="500"/>
                                        <p:tgtEl>
                                          <p:spTgt spid="10">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0">
                                            <p:txEl>
                                              <p:pRg st="8" end="8"/>
                                            </p:txEl>
                                          </p:spTgt>
                                        </p:tgtEl>
                                        <p:attrNameLst>
                                          <p:attrName>style.visibility</p:attrName>
                                        </p:attrNameLst>
                                      </p:cBhvr>
                                      <p:to>
                                        <p:strVal val="visible"/>
                                      </p:to>
                                    </p:set>
                                    <p:animEffect transition="in" filter="fade">
                                      <p:cBhvr>
                                        <p:cTn id="30" dur="500"/>
                                        <p:tgtEl>
                                          <p:spTgt spid="10">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10">
                                            <p:txEl>
                                              <p:pRg st="9" end="9"/>
                                            </p:txEl>
                                          </p:spTgt>
                                        </p:tgtEl>
                                        <p:attrNameLst>
                                          <p:attrName>style.visibility</p:attrName>
                                        </p:attrNameLst>
                                      </p:cBhvr>
                                      <p:to>
                                        <p:strVal val="visible"/>
                                      </p:to>
                                    </p:set>
                                    <p:animEffect transition="in" filter="fade">
                                      <p:cBhvr>
                                        <p:cTn id="33" dur="500"/>
                                        <p:tgtEl>
                                          <p:spTgt spid="10">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0">
                                            <p:txEl>
                                              <p:pRg st="10" end="10"/>
                                            </p:txEl>
                                          </p:spTgt>
                                        </p:tgtEl>
                                        <p:attrNameLst>
                                          <p:attrName>style.visibility</p:attrName>
                                        </p:attrNameLst>
                                      </p:cBhvr>
                                      <p:to>
                                        <p:strVal val="visible"/>
                                      </p:to>
                                    </p:set>
                                    <p:animEffect transition="in" filter="fade">
                                      <p:cBhvr>
                                        <p:cTn id="36" dur="500"/>
                                        <p:tgtEl>
                                          <p:spTgt spid="10">
                                            <p:txEl>
                                              <p:pRg st="10" end="10"/>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10">
                                            <p:txEl>
                                              <p:pRg st="11" end="11"/>
                                            </p:txEl>
                                          </p:spTgt>
                                        </p:tgtEl>
                                        <p:attrNameLst>
                                          <p:attrName>style.visibility</p:attrName>
                                        </p:attrNameLst>
                                      </p:cBhvr>
                                      <p:to>
                                        <p:strVal val="visible"/>
                                      </p:to>
                                    </p:set>
                                    <p:animEffect transition="in" filter="fade">
                                      <p:cBhvr>
                                        <p:cTn id="39" dur="500"/>
                                        <p:tgtEl>
                                          <p:spTgt spid="10">
                                            <p:txEl>
                                              <p:pRg st="11" end="1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10">
                                            <p:txEl>
                                              <p:pRg st="13" end="13"/>
                                            </p:txEl>
                                          </p:spTgt>
                                        </p:tgtEl>
                                        <p:attrNameLst>
                                          <p:attrName>style.visibility</p:attrName>
                                        </p:attrNameLst>
                                      </p:cBhvr>
                                      <p:to>
                                        <p:strVal val="visible"/>
                                      </p:to>
                                    </p:set>
                                    <p:animEffect transition="in" filter="fade">
                                      <p:cBhvr>
                                        <p:cTn id="42" dur="500"/>
                                        <p:tgtEl>
                                          <p:spTgt spid="10">
                                            <p:txEl>
                                              <p:pRg st="13" end="13"/>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10">
                                            <p:txEl>
                                              <p:pRg st="14" end="14"/>
                                            </p:txEl>
                                          </p:spTgt>
                                        </p:tgtEl>
                                        <p:attrNameLst>
                                          <p:attrName>style.visibility</p:attrName>
                                        </p:attrNameLst>
                                      </p:cBhvr>
                                      <p:to>
                                        <p:strVal val="visible"/>
                                      </p:to>
                                    </p:set>
                                    <p:animEffect transition="in" filter="fade">
                                      <p:cBhvr>
                                        <p:cTn id="45" dur="500"/>
                                        <p:tgtEl>
                                          <p:spTgt spid="10">
                                            <p:txEl>
                                              <p:pRg st="14" end="14"/>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10">
                                            <p:txEl>
                                              <p:pRg st="15" end="15"/>
                                            </p:txEl>
                                          </p:spTgt>
                                        </p:tgtEl>
                                        <p:attrNameLst>
                                          <p:attrName>style.visibility</p:attrName>
                                        </p:attrNameLst>
                                      </p:cBhvr>
                                      <p:to>
                                        <p:strVal val="visible"/>
                                      </p:to>
                                    </p:set>
                                    <p:animEffect transition="in" filter="fade">
                                      <p:cBhvr>
                                        <p:cTn id="48" dur="500"/>
                                        <p:tgtEl>
                                          <p:spTgt spid="10">
                                            <p:txEl>
                                              <p:pRg st="15" end="15"/>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10">
                                            <p:txEl>
                                              <p:pRg st="17" end="17"/>
                                            </p:txEl>
                                          </p:spTgt>
                                        </p:tgtEl>
                                        <p:attrNameLst>
                                          <p:attrName>style.visibility</p:attrName>
                                        </p:attrNameLst>
                                      </p:cBhvr>
                                      <p:to>
                                        <p:strVal val="visible"/>
                                      </p:to>
                                    </p:set>
                                    <p:animEffect transition="in" filter="fade">
                                      <p:cBhvr>
                                        <p:cTn id="51" dur="500"/>
                                        <p:tgtEl>
                                          <p:spTgt spid="10">
                                            <p:txEl>
                                              <p:pRg st="17" end="17"/>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10">
                                            <p:txEl>
                                              <p:pRg st="18" end="18"/>
                                            </p:txEl>
                                          </p:spTgt>
                                        </p:tgtEl>
                                        <p:attrNameLst>
                                          <p:attrName>style.visibility</p:attrName>
                                        </p:attrNameLst>
                                      </p:cBhvr>
                                      <p:to>
                                        <p:strVal val="visible"/>
                                      </p:to>
                                    </p:set>
                                    <p:animEffect transition="in" filter="fade">
                                      <p:cBhvr>
                                        <p:cTn id="54" dur="500"/>
                                        <p:tgtEl>
                                          <p:spTgt spid="10">
                                            <p:txEl>
                                              <p:pRg st="18" end="18"/>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6" presetClass="entr" presetSubtype="16" fill="hold" nodeType="clickEffect">
                                  <p:stCondLst>
                                    <p:cond delay="0"/>
                                  </p:stCondLst>
                                  <p:childTnLst>
                                    <p:set>
                                      <p:cBhvr>
                                        <p:cTn id="58" dur="1" fill="hold">
                                          <p:stCondLst>
                                            <p:cond delay="0"/>
                                          </p:stCondLst>
                                        </p:cTn>
                                        <p:tgtEl>
                                          <p:spTgt spid="21"/>
                                        </p:tgtEl>
                                        <p:attrNameLst>
                                          <p:attrName>style.visibility</p:attrName>
                                        </p:attrNameLst>
                                      </p:cBhvr>
                                      <p:to>
                                        <p:strVal val="visible"/>
                                      </p:to>
                                    </p:set>
                                    <p:animEffect transition="in" filter="circle(in)">
                                      <p:cBhvr>
                                        <p:cTn id="59" dur="2000"/>
                                        <p:tgtEl>
                                          <p:spTgt spid="21"/>
                                        </p:tgtEl>
                                      </p:cBhvr>
                                    </p:animEffect>
                                  </p:childTnLst>
                                </p:cTn>
                              </p:par>
                            </p:childTnLst>
                          </p:cTn>
                        </p:par>
                      </p:childTnLst>
                    </p:cTn>
                  </p:par>
                  <p:par>
                    <p:cTn id="60" fill="hold">
                      <p:stCondLst>
                        <p:cond delay="indefinite"/>
                      </p:stCondLst>
                      <p:childTnLst>
                        <p:par>
                          <p:cTn id="61" fill="hold">
                            <p:stCondLst>
                              <p:cond delay="0"/>
                            </p:stCondLst>
                            <p:childTnLst>
                              <p:par>
                                <p:cTn id="62" presetID="6" presetClass="entr" presetSubtype="16" fill="hold" nodeType="click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circle(in)">
                                      <p:cBhvr>
                                        <p:cTn id="64"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99A904-196F-1FDF-74C5-9129BC1476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E5AD45-EC98-A309-BB80-F72994ECB36A}"/>
              </a:ext>
            </a:extLst>
          </p:cNvPr>
          <p:cNvSpPr>
            <a:spLocks noGrp="1"/>
          </p:cNvSpPr>
          <p:nvPr>
            <p:ph type="title"/>
          </p:nvPr>
        </p:nvSpPr>
        <p:spPr>
          <a:xfrm>
            <a:off x="838200" y="0"/>
            <a:ext cx="10515600" cy="1325563"/>
          </a:xfrm>
        </p:spPr>
        <p:txBody>
          <a:bodyPr anchor="ctr">
            <a:normAutofit/>
          </a:bodyPr>
          <a:lstStyle/>
          <a:p>
            <a:r>
              <a:rPr kumimoji="0" lang="en-US" altLang="en-US" sz="3200" b="0" i="0" u="none" strike="noStrike" cap="none" normalizeH="0" baseline="0" dirty="0">
                <a:ln>
                  <a:noFill/>
                </a:ln>
                <a:solidFill>
                  <a:schemeClr val="tx1"/>
                </a:solidFill>
                <a:effectLst/>
                <a:latin typeface="Arial" panose="020B0604020202020204" pitchFamily="34" charset="0"/>
              </a:rPr>
              <a:t>Test Case ID: TC_ALTX_002</a:t>
            </a:r>
            <a:endParaRPr lang="en-US" dirty="0"/>
          </a:p>
        </p:txBody>
      </p:sp>
      <p:pic>
        <p:nvPicPr>
          <p:cNvPr id="7" name="Substituent conținut 6">
            <a:extLst>
              <a:ext uri="{FF2B5EF4-FFF2-40B4-BE49-F238E27FC236}">
                <a16:creationId xmlns:a16="http://schemas.microsoft.com/office/drawing/2014/main" id="{0E199F12-1390-0087-126D-26781F6AFAAC}"/>
              </a:ext>
            </a:extLst>
          </p:cNvPr>
          <p:cNvPicPr>
            <a:picLocks noGrp="1" noChangeAspect="1"/>
          </p:cNvPicPr>
          <p:nvPr>
            <p:ph sz="quarter" idx="16"/>
          </p:nvPr>
        </p:nvPicPr>
        <p:blipFill>
          <a:blip r:embed="rId3"/>
          <a:stretch>
            <a:fillRect/>
          </a:stretch>
        </p:blipFill>
        <p:spPr>
          <a:xfrm>
            <a:off x="6535539" y="2249918"/>
            <a:ext cx="4305901" cy="1648055"/>
          </a:xfrm>
          <a:effectLst>
            <a:softEdge rad="63500"/>
          </a:effectLst>
        </p:spPr>
      </p:pic>
      <p:sp>
        <p:nvSpPr>
          <p:cNvPr id="5" name="Rectangle 1">
            <a:extLst>
              <a:ext uri="{FF2B5EF4-FFF2-40B4-BE49-F238E27FC236}">
                <a16:creationId xmlns:a16="http://schemas.microsoft.com/office/drawing/2014/main" id="{5BD0CAEB-8847-E81F-8018-AC575D76C0D7}"/>
              </a:ext>
            </a:extLst>
          </p:cNvPr>
          <p:cNvSpPr>
            <a:spLocks noGrp="1" noChangeArrowheads="1"/>
          </p:cNvSpPr>
          <p:nvPr>
            <p:ph sz="quarter" idx="15"/>
          </p:nvPr>
        </p:nvSpPr>
        <p:spPr bwMode="auto">
          <a:xfrm>
            <a:off x="465138" y="1617286"/>
            <a:ext cx="6744347"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Objective</a:t>
            </a:r>
            <a:r>
              <a:rPr kumimoji="0" lang="en-US" altLang="en-US" sz="1400" b="1" i="0" u="none" strike="noStrike" cap="none" normalizeH="0" baseline="0" dirty="0">
                <a:ln>
                  <a:noFill/>
                </a:ln>
                <a:solidFill>
                  <a:schemeClr val="tx1"/>
                </a:solidFill>
                <a:effectLst/>
                <a:latin typeface="Arial" panose="020B0604020202020204" pitchFamily="34" charset="0"/>
              </a:rPr>
              <a:t>:</a:t>
            </a:r>
            <a:r>
              <a:rPr kumimoji="0" lang="en-US" altLang="en-US" sz="1400" b="0" i="0" u="none" strike="noStrike" cap="none" normalizeH="0" baseline="0" dirty="0">
                <a:ln>
                  <a:noFill/>
                </a:ln>
                <a:solidFill>
                  <a:schemeClr val="tx1"/>
                </a:solidFill>
                <a:effectLst/>
                <a:latin typeface="Arial" panose="020B0604020202020204" pitchFamily="34" charset="0"/>
              </a:rPr>
              <a:t> Verify that a user can successfully navigate to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category.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Preconditions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user is logged in.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browser is open on Altex.ro.</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Test Steps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400" b="0" i="0" u="none" strike="noStrike" cap="none" normalizeH="0" baseline="0" dirty="0">
                <a:ln>
                  <a:noFill/>
                </a:ln>
                <a:solidFill>
                  <a:schemeClr val="tx1"/>
                </a:solidFill>
                <a:effectLst/>
                <a:latin typeface="Arial" panose="020B0604020202020204" pitchFamily="34" charset="0"/>
              </a:rPr>
              <a:t>Ensure any overlay is dismissed.</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400" b="0" i="0" u="none" strike="noStrike" cap="none" normalizeH="0" baseline="0" dirty="0">
                <a:ln>
                  <a:noFill/>
                </a:ln>
                <a:solidFill>
                  <a:schemeClr val="tx1"/>
                </a:solidFill>
                <a:effectLst/>
                <a:latin typeface="Arial" panose="020B0604020202020204" pitchFamily="34" charset="0"/>
              </a:rPr>
              <a:t>Click on the "</a:t>
            </a:r>
            <a:r>
              <a:rPr kumimoji="0" lang="en-US" altLang="en-US" sz="1400" b="0" i="0" u="none" strike="noStrike" cap="none" normalizeH="0" baseline="0" dirty="0" err="1">
                <a:ln>
                  <a:noFill/>
                </a:ln>
                <a:solidFill>
                  <a:schemeClr val="tx1"/>
                </a:solidFill>
                <a:effectLst/>
                <a:latin typeface="Arial" panose="020B0604020202020204" pitchFamily="34" charset="0"/>
              </a:rPr>
              <a:t>Produse</a:t>
            </a:r>
            <a:r>
              <a:rPr kumimoji="0" lang="en-US" altLang="en-US" sz="1400" b="0" i="0" u="none" strike="noStrike" cap="none" normalizeH="0" baseline="0" dirty="0">
                <a:ln>
                  <a:noFill/>
                </a:ln>
                <a:solidFill>
                  <a:schemeClr val="tx1"/>
                </a:solidFill>
                <a:effectLst/>
                <a:latin typeface="Arial" panose="020B0604020202020204" pitchFamily="34" charset="0"/>
              </a:rPr>
              <a:t>" button.</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400" b="0" i="0" u="none" strike="noStrike" cap="none" normalizeH="0" baseline="0" dirty="0">
                <a:ln>
                  <a:noFill/>
                </a:ln>
                <a:solidFill>
                  <a:schemeClr val="tx1"/>
                </a:solidFill>
                <a:effectLst/>
                <a:latin typeface="Arial" panose="020B0604020202020204" pitchFamily="34" charset="0"/>
              </a:rPr>
              <a:t>Select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Tablete</a:t>
            </a:r>
            <a:r>
              <a:rPr kumimoji="0" lang="en-US" altLang="en-US" sz="1400" b="0" i="0" u="none" strike="noStrike" cap="none" normalizeH="0" baseline="0" dirty="0">
                <a:ln>
                  <a:noFill/>
                </a:ln>
                <a:solidFill>
                  <a:schemeClr val="tx1"/>
                </a:solidFill>
                <a:effectLst/>
                <a:latin typeface="Arial" panose="020B0604020202020204" pitchFamily="34" charset="0"/>
              </a:rPr>
              <a:t>" from the menu.</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400" b="0" i="0" u="none" strike="noStrike" cap="none" normalizeH="0" baseline="0" dirty="0">
                <a:ln>
                  <a:noFill/>
                </a:ln>
                <a:solidFill>
                  <a:schemeClr val="tx1"/>
                </a:solidFill>
                <a:effectLst/>
                <a:latin typeface="Arial" panose="020B0604020202020204" pitchFamily="34" charset="0"/>
              </a:rPr>
              <a:t>Click on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subcategory.</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400" b="0" i="0" u="none" strike="noStrike" cap="none" normalizeH="0" baseline="0" dirty="0">
                <a:ln>
                  <a:noFill/>
                </a:ln>
                <a:solidFill>
                  <a:schemeClr val="tx1"/>
                </a:solidFill>
                <a:effectLst/>
                <a:latin typeface="Arial" panose="020B0604020202020204" pitchFamily="34" charset="0"/>
              </a:rPr>
              <a:t>Verify the page URL contains </a:t>
            </a:r>
            <a:r>
              <a:rPr kumimoji="0" lang="en-US" altLang="en-US" sz="1400" b="0" i="0" u="none" strike="noStrike" cap="none" normalizeH="0" baseline="0" dirty="0">
                <a:ln>
                  <a:noFill/>
                </a:ln>
                <a:solidFill>
                  <a:schemeClr val="tx1"/>
                </a:solidFill>
                <a:effectLst/>
                <a:latin typeface="Arial Unicode MS"/>
              </a:rPr>
              <a:t>/</a:t>
            </a:r>
            <a:r>
              <a:rPr kumimoji="0" lang="en-US" altLang="en-US" sz="1400" b="0" i="0" u="none" strike="noStrike" cap="none" normalizeH="0" baseline="0" dirty="0" err="1">
                <a:ln>
                  <a:noFill/>
                </a:ln>
                <a:solidFill>
                  <a:schemeClr val="tx1"/>
                </a:solidFill>
                <a:effectLst/>
                <a:latin typeface="Arial Unicode MS"/>
              </a:rPr>
              <a:t>telefoane</a:t>
            </a:r>
            <a:r>
              <a:rPr kumimoji="0" lang="en-US" altLang="en-US" sz="1400" b="0" i="0" u="none"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Expected Result</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user is redirected to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category page.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Postconditions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page displays the correct category.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Imagine 3">
            <a:extLst>
              <a:ext uri="{FF2B5EF4-FFF2-40B4-BE49-F238E27FC236}">
                <a16:creationId xmlns:a16="http://schemas.microsoft.com/office/drawing/2014/main" id="{A045EAA8-A1C0-0491-FB42-FF63B9494781}"/>
              </a:ext>
            </a:extLst>
          </p:cNvPr>
          <p:cNvPicPr>
            <a:picLocks noChangeAspect="1"/>
          </p:cNvPicPr>
          <p:nvPr/>
        </p:nvPicPr>
        <p:blipFill>
          <a:blip r:embed="rId4"/>
          <a:stretch>
            <a:fillRect/>
          </a:stretch>
        </p:blipFill>
        <p:spPr>
          <a:xfrm>
            <a:off x="7264302" y="4530605"/>
            <a:ext cx="2848373" cy="800212"/>
          </a:xfrm>
          <a:prstGeom prst="rect">
            <a:avLst/>
          </a:prstGeom>
          <a:effectLst>
            <a:softEdge rad="63500"/>
          </a:effectLst>
        </p:spPr>
      </p:pic>
    </p:spTree>
    <p:extLst>
      <p:ext uri="{BB962C8B-B14F-4D97-AF65-F5344CB8AC3E}">
        <p14:creationId xmlns:p14="http://schemas.microsoft.com/office/powerpoint/2010/main" val="184661719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5">
                                            <p:txEl>
                                              <p:pRg st="2" end="2"/>
                                            </p:txEl>
                                          </p:spTgt>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5">
                                            <p:txEl>
                                              <p:pRg st="6" end="6"/>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5">
                                            <p:txEl>
                                              <p:pRg st="7" end="7"/>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5">
                                            <p:txEl>
                                              <p:pRg st="8" end="8"/>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5">
                                            <p:txEl>
                                              <p:pRg st="9" end="9"/>
                                            </p:txEl>
                                          </p:spTgt>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5">
                                            <p:txEl>
                                              <p:pRg st="10" end="10"/>
                                            </p:txEl>
                                          </p:spTgt>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5">
                                            <p:txEl>
                                              <p:pRg st="11" end="11"/>
                                            </p:txEl>
                                          </p:spTgt>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5">
                                            <p:txEl>
                                              <p:pRg st="13" end="13"/>
                                            </p:txEl>
                                          </p:spTgt>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5">
                                            <p:txEl>
                                              <p:pRg st="14" end="14"/>
                                            </p:txEl>
                                          </p:spTgt>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5">
                                            <p:txEl>
                                              <p:pRg st="16" end="16"/>
                                            </p:txEl>
                                          </p:spTgt>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5">
                                            <p:txEl>
                                              <p:pRg st="17" end="17"/>
                                            </p:txEl>
                                          </p:spTgt>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nodeType="click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circle(in)">
                                      <p:cBhvr>
                                        <p:cTn id="42" dur="20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nodeType="click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circle(in)">
                                      <p:cBhvr>
                                        <p:cTn id="4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C7DE9B-C57B-9541-A50A-BD912D3B91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2C8081-CBF1-73BB-37A5-010CD1771076}"/>
              </a:ext>
            </a:extLst>
          </p:cNvPr>
          <p:cNvSpPr>
            <a:spLocks noGrp="1"/>
          </p:cNvSpPr>
          <p:nvPr>
            <p:ph type="title"/>
          </p:nvPr>
        </p:nvSpPr>
        <p:spPr>
          <a:xfrm>
            <a:off x="838200" y="0"/>
            <a:ext cx="10515600" cy="1325563"/>
          </a:xfrm>
        </p:spPr>
        <p:txBody>
          <a:bodyPr anchor="ctr">
            <a:normAutofit/>
          </a:bodyPr>
          <a:lstStyle/>
          <a:p>
            <a:r>
              <a:rPr kumimoji="0" lang="en-US" altLang="en-US" sz="3200" b="0" i="0" u="none" strike="noStrike" cap="none" normalizeH="0" baseline="0" dirty="0">
                <a:ln>
                  <a:noFill/>
                </a:ln>
                <a:solidFill>
                  <a:schemeClr val="tx1"/>
                </a:solidFill>
                <a:effectLst/>
                <a:latin typeface="Arial" panose="020B0604020202020204" pitchFamily="34" charset="0"/>
              </a:rPr>
              <a:t>Test Case ID: TC_ALTX_003</a:t>
            </a:r>
            <a:endParaRPr lang="en-US" dirty="0"/>
          </a:p>
        </p:txBody>
      </p:sp>
      <p:pic>
        <p:nvPicPr>
          <p:cNvPr id="7" name="Substituent conținut 6">
            <a:extLst>
              <a:ext uri="{FF2B5EF4-FFF2-40B4-BE49-F238E27FC236}">
                <a16:creationId xmlns:a16="http://schemas.microsoft.com/office/drawing/2014/main" id="{EC8B15A1-6468-A17B-B453-F593CF666C88}"/>
              </a:ext>
            </a:extLst>
          </p:cNvPr>
          <p:cNvPicPr>
            <a:picLocks noGrp="1" noChangeAspect="1"/>
          </p:cNvPicPr>
          <p:nvPr>
            <p:ph sz="quarter" idx="16"/>
          </p:nvPr>
        </p:nvPicPr>
        <p:blipFill>
          <a:blip r:embed="rId3"/>
          <a:stretch>
            <a:fillRect/>
          </a:stretch>
        </p:blipFill>
        <p:spPr>
          <a:xfrm>
            <a:off x="6840340" y="2806969"/>
            <a:ext cx="4305901" cy="1648055"/>
          </a:xfrm>
          <a:effectLst>
            <a:softEdge rad="63500"/>
          </a:effectLst>
        </p:spPr>
      </p:pic>
      <p:sp>
        <p:nvSpPr>
          <p:cNvPr id="3" name="Rectangle 1">
            <a:extLst>
              <a:ext uri="{FF2B5EF4-FFF2-40B4-BE49-F238E27FC236}">
                <a16:creationId xmlns:a16="http://schemas.microsoft.com/office/drawing/2014/main" id="{4FC903D8-D8FA-B1DF-DEFB-1DC0AFB0BDC0}"/>
              </a:ext>
            </a:extLst>
          </p:cNvPr>
          <p:cNvSpPr>
            <a:spLocks noGrp="1" noChangeArrowheads="1"/>
          </p:cNvSpPr>
          <p:nvPr>
            <p:ph sz="quarter" idx="15"/>
          </p:nvPr>
        </p:nvSpPr>
        <p:spPr bwMode="auto">
          <a:xfrm>
            <a:off x="465138" y="2078951"/>
            <a:ext cx="8714950"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Objective</a:t>
            </a:r>
            <a:r>
              <a:rPr kumimoji="0" lang="en-US" altLang="en-US" sz="1400" b="1" i="0" u="none" strike="noStrike" cap="none" normalizeH="0" baseline="0" dirty="0">
                <a:ln>
                  <a:noFill/>
                </a:ln>
                <a:solidFill>
                  <a:schemeClr val="tx1"/>
                </a:solidFill>
                <a:effectLst/>
                <a:latin typeface="Arial" panose="020B0604020202020204" pitchFamily="34" charset="0"/>
              </a:rPr>
              <a:t>:</a:t>
            </a:r>
            <a:r>
              <a:rPr kumimoji="0" lang="en-US" altLang="en-US" sz="1400" b="0" i="0" u="none" strike="noStrike" cap="none" normalizeH="0" baseline="0" dirty="0">
                <a:ln>
                  <a:noFill/>
                </a:ln>
                <a:solidFill>
                  <a:schemeClr val="tx1"/>
                </a:solidFill>
                <a:effectLst/>
                <a:latin typeface="Arial" panose="020B0604020202020204" pitchFamily="34" charset="0"/>
              </a:rPr>
              <a:t> Verify that a user can successfully add the first product from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category to the cart.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Preconditions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user is logged in.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user has navigated to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category.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Test Steps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400" b="0" i="0" u="none" strike="noStrike" cap="none" normalizeH="0" baseline="0" dirty="0">
                <a:ln>
                  <a:noFill/>
                </a:ln>
                <a:solidFill>
                  <a:schemeClr val="tx1"/>
                </a:solidFill>
                <a:effectLst/>
                <a:latin typeface="Arial" panose="020B0604020202020204" pitchFamily="34" charset="0"/>
              </a:rPr>
              <a:t>Select and click on the first visible product.</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400" b="0" i="0" u="none" strike="noStrike" cap="none" normalizeH="0" baseline="0" dirty="0">
                <a:ln>
                  <a:noFill/>
                </a:ln>
                <a:solidFill>
                  <a:schemeClr val="tx1"/>
                </a:solidFill>
                <a:effectLst/>
                <a:latin typeface="Arial" panose="020B0604020202020204" pitchFamily="34" charset="0"/>
              </a:rPr>
              <a:t>Wait for the product page to load.</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Expected Result</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first product was selected</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Postconditions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r>
              <a:rPr lang="en-US" altLang="en-US" sz="1400" dirty="0">
                <a:latin typeface="Arial" panose="020B0604020202020204" pitchFamily="34" charset="0"/>
              </a:rPr>
              <a:t>The user navigated successfully to the first product page</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2189898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3" end="1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6" presetClass="entr" presetSubtype="16"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circle(in)">
                                      <p:cBhvr>
                                        <p:cTn id="35"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F37F2C-DFFE-10AA-5CA1-149A235510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8CA691-505A-3A12-7A51-F62F6A0ACB9A}"/>
              </a:ext>
            </a:extLst>
          </p:cNvPr>
          <p:cNvSpPr>
            <a:spLocks noGrp="1"/>
          </p:cNvSpPr>
          <p:nvPr>
            <p:ph type="title"/>
          </p:nvPr>
        </p:nvSpPr>
        <p:spPr>
          <a:xfrm>
            <a:off x="838200" y="0"/>
            <a:ext cx="10515600" cy="1325563"/>
          </a:xfrm>
        </p:spPr>
        <p:txBody>
          <a:bodyPr anchor="ctr">
            <a:normAutofit/>
          </a:bodyPr>
          <a:lstStyle/>
          <a:p>
            <a:r>
              <a:rPr kumimoji="0" lang="en-US" altLang="en-US" sz="3200" b="0" i="0" u="none" strike="noStrike" cap="none" normalizeH="0" baseline="0" dirty="0">
                <a:ln>
                  <a:noFill/>
                </a:ln>
                <a:solidFill>
                  <a:schemeClr val="tx1"/>
                </a:solidFill>
                <a:effectLst/>
                <a:latin typeface="Arial" panose="020B0604020202020204" pitchFamily="34" charset="0"/>
              </a:rPr>
              <a:t>Test Case ID: TC_ALTX_004</a:t>
            </a:r>
            <a:endParaRPr lang="en-US" dirty="0"/>
          </a:p>
        </p:txBody>
      </p:sp>
      <p:pic>
        <p:nvPicPr>
          <p:cNvPr id="7" name="Substituent conținut 6">
            <a:extLst>
              <a:ext uri="{FF2B5EF4-FFF2-40B4-BE49-F238E27FC236}">
                <a16:creationId xmlns:a16="http://schemas.microsoft.com/office/drawing/2014/main" id="{0C55166A-922E-40EF-3E12-BDD5D5E9183B}"/>
              </a:ext>
            </a:extLst>
          </p:cNvPr>
          <p:cNvPicPr>
            <a:picLocks noGrp="1" noChangeAspect="1"/>
          </p:cNvPicPr>
          <p:nvPr>
            <p:ph sz="quarter" idx="16"/>
          </p:nvPr>
        </p:nvPicPr>
        <p:blipFill>
          <a:blip r:embed="rId3"/>
          <a:stretch>
            <a:fillRect/>
          </a:stretch>
        </p:blipFill>
        <p:spPr>
          <a:xfrm>
            <a:off x="6840340" y="2806969"/>
            <a:ext cx="4305901" cy="1648055"/>
          </a:xfrm>
          <a:effectLst>
            <a:softEdge rad="63500"/>
          </a:effectLst>
        </p:spPr>
      </p:pic>
      <p:sp>
        <p:nvSpPr>
          <p:cNvPr id="3" name="Rectangle 1">
            <a:extLst>
              <a:ext uri="{FF2B5EF4-FFF2-40B4-BE49-F238E27FC236}">
                <a16:creationId xmlns:a16="http://schemas.microsoft.com/office/drawing/2014/main" id="{FF7737EA-E2C9-E1E5-3C27-C91F9BB7B164}"/>
              </a:ext>
            </a:extLst>
          </p:cNvPr>
          <p:cNvSpPr>
            <a:spLocks noGrp="1" noChangeArrowheads="1"/>
          </p:cNvSpPr>
          <p:nvPr>
            <p:ph sz="quarter" idx="15"/>
          </p:nvPr>
        </p:nvSpPr>
        <p:spPr bwMode="auto">
          <a:xfrm>
            <a:off x="465138" y="1725009"/>
            <a:ext cx="8714950"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Objective</a:t>
            </a:r>
            <a:r>
              <a:rPr kumimoji="0" lang="en-US" altLang="en-US" sz="1400" b="1" i="0" u="none" strike="noStrike" cap="none" normalizeH="0" baseline="0" dirty="0">
                <a:ln>
                  <a:noFill/>
                </a:ln>
                <a:solidFill>
                  <a:schemeClr val="tx1"/>
                </a:solidFill>
                <a:effectLst/>
                <a:latin typeface="Arial" panose="020B0604020202020204" pitchFamily="34" charset="0"/>
              </a:rPr>
              <a:t>:</a:t>
            </a:r>
            <a:r>
              <a:rPr kumimoji="0" lang="en-US" altLang="en-US" sz="1400" b="0" i="0" u="none" strike="noStrike" cap="none" normalizeH="0" baseline="0" dirty="0">
                <a:ln>
                  <a:noFill/>
                </a:ln>
                <a:solidFill>
                  <a:schemeClr val="tx1"/>
                </a:solidFill>
                <a:effectLst/>
                <a:latin typeface="Arial" panose="020B0604020202020204" pitchFamily="34" charset="0"/>
              </a:rPr>
              <a:t> Verify that a user can successfully add the first product from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category to the cart.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Preconditions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user is logged in.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user has navigated to the "</a:t>
            </a:r>
            <a:r>
              <a:rPr kumimoji="0" lang="en-US" altLang="en-US" sz="1400" b="0" i="0" u="none" strike="noStrike" cap="none" normalizeH="0" baseline="0" dirty="0" err="1">
                <a:ln>
                  <a:noFill/>
                </a:ln>
                <a:solidFill>
                  <a:schemeClr val="tx1"/>
                </a:solidFill>
                <a:effectLst/>
                <a:latin typeface="Arial" panose="020B0604020202020204" pitchFamily="34" charset="0"/>
              </a:rPr>
              <a:t>Telefoane</a:t>
            </a:r>
            <a:r>
              <a:rPr kumimoji="0" lang="en-US" altLang="en-US" sz="1400" b="0" i="0" u="none" strike="noStrike" cap="none" normalizeH="0" baseline="0" dirty="0">
                <a:ln>
                  <a:noFill/>
                </a:ln>
                <a:solidFill>
                  <a:schemeClr val="tx1"/>
                </a:solidFill>
                <a:effectLst/>
                <a:latin typeface="Arial" panose="020B0604020202020204" pitchFamily="34" charset="0"/>
              </a:rPr>
              <a:t>" category.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Test Steps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400" b="0" i="0" u="none" strike="noStrike" cap="none" normalizeH="0" baseline="0" dirty="0">
                <a:ln>
                  <a:noFill/>
                </a:ln>
                <a:solidFill>
                  <a:schemeClr val="tx1"/>
                </a:solidFill>
                <a:effectLst/>
                <a:latin typeface="Arial" panose="020B0604020202020204" pitchFamily="34" charset="0"/>
              </a:rPr>
              <a:t>Select and click on the first visible product.</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400" b="0" i="0" u="none" strike="noStrike" cap="none" normalizeH="0" baseline="0" dirty="0">
                <a:ln>
                  <a:noFill/>
                </a:ln>
                <a:solidFill>
                  <a:schemeClr val="tx1"/>
                </a:solidFill>
                <a:effectLst/>
                <a:latin typeface="Arial" panose="020B0604020202020204" pitchFamily="34" charset="0"/>
              </a:rPr>
              <a:t>Wait for the product page to load.</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400" b="0" i="0" u="none" strike="noStrike" cap="none" normalizeH="0" baseline="0" dirty="0">
                <a:ln>
                  <a:noFill/>
                </a:ln>
                <a:solidFill>
                  <a:schemeClr val="tx1"/>
                </a:solidFill>
                <a:effectLst/>
                <a:latin typeface="Arial" panose="020B0604020202020204" pitchFamily="34" charset="0"/>
              </a:rPr>
              <a:t>Click the "</a:t>
            </a:r>
            <a:r>
              <a:rPr kumimoji="0" lang="en-US" altLang="en-US" sz="1400" b="0" i="0" u="none" strike="noStrike" cap="none" normalizeH="0" baseline="0" dirty="0" err="1">
                <a:ln>
                  <a:noFill/>
                </a:ln>
                <a:solidFill>
                  <a:schemeClr val="tx1"/>
                </a:solidFill>
                <a:effectLst/>
                <a:latin typeface="Arial" panose="020B0604020202020204" pitchFamily="34" charset="0"/>
              </a:rPr>
              <a:t>Adaugă</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în</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err="1">
                <a:ln>
                  <a:noFill/>
                </a:ln>
                <a:solidFill>
                  <a:schemeClr val="tx1"/>
                </a:solidFill>
                <a:effectLst/>
                <a:latin typeface="Arial" panose="020B0604020202020204" pitchFamily="34" charset="0"/>
              </a:rPr>
              <a:t>coș</a:t>
            </a:r>
            <a:r>
              <a:rPr kumimoji="0" lang="en-US" altLang="en-US" sz="1400" b="0" i="0" u="none" strike="noStrike" cap="none" normalizeH="0" baseline="0" dirty="0">
                <a:ln>
                  <a:noFill/>
                </a:ln>
                <a:solidFill>
                  <a:schemeClr val="tx1"/>
                </a:solidFill>
                <a:effectLst/>
                <a:latin typeface="Arial" panose="020B0604020202020204" pitchFamily="34" charset="0"/>
              </a:rPr>
              <a:t>" button.</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400" b="0" i="0" u="none" strike="noStrike" cap="none" normalizeH="0" baseline="0" dirty="0">
                <a:ln>
                  <a:noFill/>
                </a:ln>
                <a:solidFill>
                  <a:schemeClr val="tx1"/>
                </a:solidFill>
                <a:effectLst/>
                <a:latin typeface="Arial" panose="020B0604020202020204" pitchFamily="34" charset="0"/>
              </a:rPr>
              <a:t>Verify that the cart confirmation popup appears.</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Expected Result</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selected product is added to the cart, and a confirmation popup is displayed.</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Postconditions</a:t>
            </a:r>
            <a:r>
              <a:rPr kumimoji="0" lang="en-US" altLang="en-US" sz="1400" b="1" i="0" u="none" strike="noStrike" cap="none" normalizeH="0" baseline="0" dirty="0">
                <a:ln>
                  <a:noFill/>
                </a:ln>
                <a:solidFill>
                  <a:schemeClr val="tx1"/>
                </a:solidFill>
                <a:effectLst/>
                <a:latin typeface="Arial" panose="020B0604020202020204" pitchFamily="34" charset="0"/>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product remains in the cart for checkout.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3191392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animEffect transition="in" filter="fade">
                                      <p:cBhvr>
                                        <p:cTn id="39" dur="500"/>
                                        <p:tgtEl>
                                          <p:spTgt spid="3">
                                            <p:txEl>
                                              <p:pRg st="12" end="12"/>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13" end="13"/>
                                            </p:txEl>
                                          </p:spTgt>
                                        </p:tgtEl>
                                        <p:attrNameLst>
                                          <p:attrName>style.visibility</p:attrName>
                                        </p:attrNameLst>
                                      </p:cBhvr>
                                      <p:to>
                                        <p:strVal val="visible"/>
                                      </p:to>
                                    </p:set>
                                    <p:animEffect transition="in" filter="fade">
                                      <p:cBhvr>
                                        <p:cTn id="42" dur="500"/>
                                        <p:tgtEl>
                                          <p:spTgt spid="3">
                                            <p:txEl>
                                              <p:pRg st="13" end="13"/>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3">
                                            <p:txEl>
                                              <p:pRg st="15" end="15"/>
                                            </p:txEl>
                                          </p:spTgt>
                                        </p:tgtEl>
                                        <p:attrNameLst>
                                          <p:attrName>style.visibility</p:attrName>
                                        </p:attrNameLst>
                                      </p:cBhvr>
                                      <p:to>
                                        <p:strVal val="visible"/>
                                      </p:to>
                                    </p:set>
                                    <p:animEffect transition="in" filter="fade">
                                      <p:cBhvr>
                                        <p:cTn id="45" dur="500"/>
                                        <p:tgtEl>
                                          <p:spTgt spid="3">
                                            <p:txEl>
                                              <p:pRg st="15" end="15"/>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3">
                                            <p:txEl>
                                              <p:pRg st="16" end="16"/>
                                            </p:txEl>
                                          </p:spTgt>
                                        </p:tgtEl>
                                        <p:attrNameLst>
                                          <p:attrName>style.visibility</p:attrName>
                                        </p:attrNameLst>
                                      </p:cBhvr>
                                      <p:to>
                                        <p:strVal val="visible"/>
                                      </p:to>
                                    </p:set>
                                    <p:animEffect transition="in" filter="fade">
                                      <p:cBhvr>
                                        <p:cTn id="48" dur="500"/>
                                        <p:tgtEl>
                                          <p:spTgt spid="3">
                                            <p:txEl>
                                              <p:pRg st="16" end="16"/>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6" presetClass="entr" presetSubtype="16" fill="hold" nodeType="clickEffect">
                                  <p:stCondLst>
                                    <p:cond delay="0"/>
                                  </p:stCondLst>
                                  <p:childTnLst>
                                    <p:set>
                                      <p:cBhvr>
                                        <p:cTn id="52" dur="1" fill="hold">
                                          <p:stCondLst>
                                            <p:cond delay="0"/>
                                          </p:stCondLst>
                                        </p:cTn>
                                        <p:tgtEl>
                                          <p:spTgt spid="7"/>
                                        </p:tgtEl>
                                        <p:attrNameLst>
                                          <p:attrName>style.visibility</p:attrName>
                                        </p:attrNameLst>
                                      </p:cBhvr>
                                      <p:to>
                                        <p:strVal val="visible"/>
                                      </p:to>
                                    </p:set>
                                    <p:animEffect transition="in" filter="circle(in)">
                                      <p:cBhvr>
                                        <p:cTn id="5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66A2CD-F111-E09B-0CFB-846892F795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9632C8-23B4-DE87-874E-B337964E1A4E}"/>
              </a:ext>
            </a:extLst>
          </p:cNvPr>
          <p:cNvSpPr>
            <a:spLocks noGrp="1"/>
          </p:cNvSpPr>
          <p:nvPr>
            <p:ph type="title"/>
          </p:nvPr>
        </p:nvSpPr>
        <p:spPr>
          <a:xfrm>
            <a:off x="838200" y="0"/>
            <a:ext cx="10515600" cy="1325563"/>
          </a:xfrm>
        </p:spPr>
        <p:txBody>
          <a:bodyPr anchor="ctr">
            <a:normAutofit/>
          </a:bodyPr>
          <a:lstStyle/>
          <a:p>
            <a:r>
              <a:rPr kumimoji="0" lang="en-US" altLang="en-US" sz="3200" b="0" i="0" u="none" strike="noStrike" cap="none" normalizeH="0" baseline="0" dirty="0">
                <a:ln>
                  <a:noFill/>
                </a:ln>
                <a:solidFill>
                  <a:schemeClr val="tx1"/>
                </a:solidFill>
                <a:effectLst/>
                <a:latin typeface="Arial" panose="020B0604020202020204" pitchFamily="34" charset="0"/>
              </a:rPr>
              <a:t>Test Case ID: TC_ALTX_005</a:t>
            </a:r>
            <a:endParaRPr lang="en-US" dirty="0"/>
          </a:p>
        </p:txBody>
      </p:sp>
      <p:sp>
        <p:nvSpPr>
          <p:cNvPr id="3" name="Rectangle 1">
            <a:extLst>
              <a:ext uri="{FF2B5EF4-FFF2-40B4-BE49-F238E27FC236}">
                <a16:creationId xmlns:a16="http://schemas.microsoft.com/office/drawing/2014/main" id="{8F53F4B5-20C2-DD63-DD90-C020FF472722}"/>
              </a:ext>
            </a:extLst>
          </p:cNvPr>
          <p:cNvSpPr>
            <a:spLocks noGrp="1" noChangeArrowheads="1"/>
          </p:cNvSpPr>
          <p:nvPr>
            <p:ph sz="quarter" idx="15"/>
          </p:nvPr>
        </p:nvSpPr>
        <p:spPr bwMode="auto">
          <a:xfrm>
            <a:off x="268493" y="1184631"/>
            <a:ext cx="5827507"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Objective: </a:t>
            </a:r>
            <a:r>
              <a:rPr kumimoji="0" lang="en-US" altLang="en-US" sz="1400" b="0" i="0" u="none" strike="noStrike" cap="none" normalizeH="0" baseline="0" dirty="0">
                <a:ln>
                  <a:noFill/>
                </a:ln>
                <a:solidFill>
                  <a:schemeClr val="tx1"/>
                </a:solidFill>
                <a:effectLst/>
                <a:latin typeface="Arial" panose="020B0604020202020204" pitchFamily="34" charset="0"/>
              </a:rPr>
              <a:t>Verify that a user can proceed to the next step in the checkout process and select store pickup</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4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sng" strike="noStrike" cap="none" normalizeH="0" baseline="0" dirty="0">
                <a:ln>
                  <a:noFill/>
                </a:ln>
                <a:solidFill>
                  <a:schemeClr val="tx1"/>
                </a:solidFill>
                <a:effectLst/>
                <a:latin typeface="Arial" panose="020B0604020202020204" pitchFamily="34" charset="0"/>
              </a:rPr>
              <a:t>Preconditions: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00" dirty="0">
                <a:latin typeface="Arial" panose="020B0604020202020204" pitchFamily="34" charset="0"/>
              </a:rPr>
              <a:t>The user has added a product to the cart</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The user is on the cart page</a:t>
            </a:r>
          </a:p>
          <a:p>
            <a:pPr marR="0" lvl="0" algn="l" defTabSz="914400" rtl="0" eaLnBrk="0" fontAlgn="base" latinLnBrk="0" hangingPunct="0">
              <a:lnSpc>
                <a:spcPct val="100000"/>
              </a:lnSpc>
              <a:spcBef>
                <a:spcPct val="0"/>
              </a:spcBef>
              <a:spcAft>
                <a:spcPct val="0"/>
              </a:spcAft>
              <a:buClrTx/>
              <a:buSzTx/>
              <a:tabLst/>
            </a:pPr>
            <a:endParaRPr lang="en-US" altLang="en-US" sz="1400" dirty="0">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r>
              <a:rPr kumimoji="0" lang="en-US" altLang="en-US" sz="1400" b="1" i="0" u="sng" strike="noStrike" cap="none" normalizeH="0" baseline="0" dirty="0">
                <a:ln>
                  <a:noFill/>
                </a:ln>
                <a:solidFill>
                  <a:schemeClr val="tx1"/>
                </a:solidFill>
                <a:effectLst/>
                <a:latin typeface="Arial" panose="020B0604020202020204" pitchFamily="34" charset="0"/>
              </a:rPr>
              <a:t>Test Steps: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lang="en-US" altLang="en-US" sz="1400" dirty="0">
                <a:latin typeface="Arial" panose="020B0604020202020204" pitchFamily="34" charset="0"/>
              </a:rPr>
              <a:t>Click on the “Pasul </a:t>
            </a:r>
            <a:r>
              <a:rPr lang="en-US" altLang="en-US" sz="1400" dirty="0" err="1">
                <a:latin typeface="Arial" panose="020B0604020202020204" pitchFamily="34" charset="0"/>
              </a:rPr>
              <a:t>Urmator</a:t>
            </a:r>
            <a:r>
              <a:rPr lang="en-US" altLang="en-US" sz="1400" dirty="0">
                <a:latin typeface="Arial" panose="020B0604020202020204" pitchFamily="34" charset="0"/>
              </a:rPr>
              <a:t>” button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400" b="0" i="0" u="none" strike="noStrike" cap="none" normalizeH="0" baseline="0" dirty="0">
                <a:ln>
                  <a:noFill/>
                </a:ln>
                <a:solidFill>
                  <a:schemeClr val="tx1"/>
                </a:solidFill>
                <a:effectLst/>
                <a:latin typeface="Arial" panose="020B0604020202020204" pitchFamily="34" charset="0"/>
              </a:rPr>
              <a:t>Wait for the “</a:t>
            </a:r>
            <a:r>
              <a:rPr lang="en-US" altLang="en-US" sz="1400" dirty="0" err="1">
                <a:latin typeface="Arial" panose="020B0604020202020204" pitchFamily="34" charset="0"/>
              </a:rPr>
              <a:t>Detalii</a:t>
            </a:r>
            <a:r>
              <a:rPr lang="en-US" altLang="en-US" sz="1400" dirty="0">
                <a:latin typeface="Arial" panose="020B0604020202020204" pitchFamily="34" charset="0"/>
              </a:rPr>
              <a:t> </a:t>
            </a:r>
            <a:r>
              <a:rPr lang="en-US" altLang="en-US" sz="1400" dirty="0" err="1">
                <a:latin typeface="Arial" panose="020B0604020202020204" pitchFamily="34" charset="0"/>
              </a:rPr>
              <a:t>comanda</a:t>
            </a:r>
            <a:r>
              <a:rPr lang="en-US" altLang="en-US" sz="1400" dirty="0">
                <a:latin typeface="Arial" panose="020B0604020202020204" pitchFamily="34" charset="0"/>
              </a:rPr>
              <a:t>” page to load</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400" b="0" i="0" u="none" strike="noStrike" cap="none" normalizeH="0" baseline="0" dirty="0">
                <a:ln>
                  <a:noFill/>
                </a:ln>
                <a:solidFill>
                  <a:schemeClr val="tx1"/>
                </a:solidFill>
                <a:effectLst/>
                <a:latin typeface="Arial" panose="020B0604020202020204" pitchFamily="34" charset="0"/>
              </a:rPr>
              <a:t>Select the “</a:t>
            </a:r>
            <a:r>
              <a:rPr kumimoji="0" lang="en-US" altLang="en-US" sz="1400" b="0" i="0" u="none" strike="noStrike" cap="none" normalizeH="0" baseline="0" dirty="0" err="1">
                <a:ln>
                  <a:noFill/>
                </a:ln>
                <a:solidFill>
                  <a:schemeClr val="tx1"/>
                </a:solidFill>
                <a:effectLst/>
                <a:latin typeface="Arial" panose="020B0604020202020204" pitchFamily="34" charset="0"/>
              </a:rPr>
              <a:t>Livrare</a:t>
            </a:r>
            <a:r>
              <a:rPr kumimoji="0" lang="en-US" altLang="en-US" sz="1400" b="0" i="0" u="none" strike="noStrike" cap="none" normalizeH="0" baseline="0" dirty="0">
                <a:ln>
                  <a:noFill/>
                </a:ln>
                <a:solidFill>
                  <a:schemeClr val="tx1"/>
                </a:solidFill>
                <a:effectLst/>
                <a:latin typeface="Arial" panose="020B0604020202020204" pitchFamily="34" charset="0"/>
              </a:rPr>
              <a:t> in </a:t>
            </a:r>
            <a:r>
              <a:rPr kumimoji="0" lang="en-US" altLang="en-US" sz="1400" b="0" i="0" u="none" strike="noStrike" cap="none" normalizeH="0" baseline="0" dirty="0" err="1">
                <a:ln>
                  <a:noFill/>
                </a:ln>
                <a:solidFill>
                  <a:schemeClr val="tx1"/>
                </a:solidFill>
                <a:effectLst/>
                <a:latin typeface="Arial" panose="020B0604020202020204" pitchFamily="34" charset="0"/>
              </a:rPr>
              <a:t>magazin</a:t>
            </a:r>
            <a:r>
              <a:rPr kumimoji="0" lang="en-US" altLang="en-US" sz="1400" b="0" i="0" u="none" strike="noStrike" cap="none" normalizeH="0" baseline="0" dirty="0">
                <a:ln>
                  <a:noFill/>
                </a:ln>
                <a:solidFill>
                  <a:schemeClr val="tx1"/>
                </a:solidFill>
                <a:effectLst/>
                <a:latin typeface="Arial" panose="020B0604020202020204" pitchFamily="34" charset="0"/>
              </a:rPr>
              <a:t>” option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lang="en-US" altLang="en-US" sz="1400" dirty="0">
                <a:latin typeface="Arial" panose="020B0604020202020204" pitchFamily="34" charset="0"/>
              </a:rPr>
              <a:t>Choose the region as “</a:t>
            </a:r>
            <a:r>
              <a:rPr lang="en-US" altLang="en-US" sz="1400" dirty="0" err="1">
                <a:latin typeface="Arial" panose="020B0604020202020204" pitchFamily="34" charset="0"/>
              </a:rPr>
              <a:t>Bucuresti</a:t>
            </a:r>
            <a:r>
              <a:rPr lang="en-US" altLang="en-US" sz="1400" dirty="0">
                <a:latin typeface="Arial" panose="020B060402020202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400" b="0" i="0" u="none" strike="noStrike" cap="none" normalizeH="0" baseline="0" dirty="0">
                <a:ln>
                  <a:noFill/>
                </a:ln>
                <a:solidFill>
                  <a:schemeClr val="tx1"/>
                </a:solidFill>
                <a:effectLst/>
                <a:latin typeface="Arial" panose="020B0604020202020204" pitchFamily="34" charset="0"/>
              </a:rPr>
              <a:t>Select a specific store</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endParaRPr lang="en-US" altLang="en-US" sz="1400" dirty="0">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r>
              <a:rPr lang="en-US" altLang="en-US" sz="1400" b="1" u="sng" dirty="0">
                <a:latin typeface="Arial" panose="020B0604020202020204" pitchFamily="34" charset="0"/>
              </a:rPr>
              <a:t>Expected results: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00" dirty="0">
                <a:latin typeface="Arial" panose="020B0604020202020204" pitchFamily="34" charset="0"/>
              </a:rPr>
              <a:t>The user is redirected to the “</a:t>
            </a:r>
            <a:r>
              <a:rPr lang="en-US" altLang="en-US" sz="1400" dirty="0" err="1">
                <a:latin typeface="Arial" panose="020B0604020202020204" pitchFamily="34" charset="0"/>
              </a:rPr>
              <a:t>Detalii</a:t>
            </a:r>
            <a:r>
              <a:rPr lang="en-US" altLang="en-US" sz="1400" dirty="0">
                <a:latin typeface="Arial" panose="020B0604020202020204" pitchFamily="34" charset="0"/>
              </a:rPr>
              <a:t> </a:t>
            </a:r>
            <a:r>
              <a:rPr lang="en-US" altLang="en-US" sz="1400" dirty="0" err="1">
                <a:latin typeface="Arial" panose="020B0604020202020204" pitchFamily="34" charset="0"/>
              </a:rPr>
              <a:t>comanda</a:t>
            </a:r>
            <a:r>
              <a:rPr lang="en-US" altLang="en-US" sz="1400" dirty="0">
                <a:latin typeface="Arial" panose="020B0604020202020204" pitchFamily="34" charset="0"/>
              </a:rPr>
              <a:t>” page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00" dirty="0">
                <a:latin typeface="Arial" panose="020B0604020202020204" pitchFamily="34" charset="0"/>
              </a:rPr>
              <a:t>“</a:t>
            </a:r>
            <a:r>
              <a:rPr lang="en-US" altLang="en-US" sz="1400" dirty="0" err="1">
                <a:latin typeface="Arial" panose="020B0604020202020204" pitchFamily="34" charset="0"/>
              </a:rPr>
              <a:t>Livrare</a:t>
            </a:r>
            <a:r>
              <a:rPr lang="en-US" altLang="en-US" sz="1400" dirty="0">
                <a:latin typeface="Arial" panose="020B0604020202020204" pitchFamily="34" charset="0"/>
              </a:rPr>
              <a:t> in </a:t>
            </a:r>
            <a:r>
              <a:rPr lang="en-US" altLang="en-US" sz="1400" dirty="0" err="1">
                <a:latin typeface="Arial" panose="020B0604020202020204" pitchFamily="34" charset="0"/>
              </a:rPr>
              <a:t>magazin</a:t>
            </a:r>
            <a:r>
              <a:rPr lang="en-US" altLang="en-US" sz="1400" dirty="0">
                <a:latin typeface="Arial" panose="020B0604020202020204" pitchFamily="34" charset="0"/>
              </a:rPr>
              <a:t>” is selected</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00" dirty="0">
                <a:latin typeface="Arial" panose="020B0604020202020204" pitchFamily="34" charset="0"/>
              </a:rPr>
              <a:t>The selected store is confirmed</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400" dirty="0">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r>
              <a:rPr lang="en-US" altLang="en-US" sz="1400" b="1" u="sng" dirty="0">
                <a:latin typeface="Arial" panose="020B0604020202020204" pitchFamily="34" charset="0"/>
              </a:rPr>
              <a:t>Postconditions:</a:t>
            </a:r>
          </a:p>
          <a:p>
            <a:pPr marR="0" lvl="0" algn="l" defTabSz="914400" rtl="0" eaLnBrk="0" fontAlgn="base" latinLnBrk="0" hangingPunct="0">
              <a:lnSpc>
                <a:spcPct val="100000"/>
              </a:lnSpc>
              <a:spcBef>
                <a:spcPct val="0"/>
              </a:spcBef>
              <a:spcAft>
                <a:spcPct val="0"/>
              </a:spcAft>
              <a:buClrTx/>
              <a:buSzTx/>
              <a:tabLst/>
            </a:pPr>
            <a:r>
              <a:rPr lang="en-US" altLang="en-US" sz="1400" dirty="0">
                <a:latin typeface="Arial" panose="020B0604020202020204" pitchFamily="34" charset="0"/>
              </a:rPr>
              <a:t>The selected store remains assigned for order pickup</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400" dirty="0">
              <a:latin typeface="Arial" panose="020B0604020202020204" pitchFamily="34" charset="0"/>
            </a:endParaRPr>
          </a:p>
        </p:txBody>
      </p:sp>
      <p:pic>
        <p:nvPicPr>
          <p:cNvPr id="8" name="Substituent conținut 7">
            <a:extLst>
              <a:ext uri="{FF2B5EF4-FFF2-40B4-BE49-F238E27FC236}">
                <a16:creationId xmlns:a16="http://schemas.microsoft.com/office/drawing/2014/main" id="{B2FE80BD-2E65-3AF1-E752-0C8E515C4B0A}"/>
              </a:ext>
            </a:extLst>
          </p:cNvPr>
          <p:cNvPicPr>
            <a:picLocks noGrp="1" noChangeAspect="1"/>
          </p:cNvPicPr>
          <p:nvPr>
            <p:ph sz="quarter" idx="16"/>
          </p:nvPr>
        </p:nvPicPr>
        <p:blipFill>
          <a:blip r:embed="rId3"/>
          <a:stretch>
            <a:fillRect/>
          </a:stretch>
        </p:blipFill>
        <p:spPr>
          <a:xfrm>
            <a:off x="6219825" y="2493012"/>
            <a:ext cx="5133975" cy="2708589"/>
          </a:xfrm>
          <a:effectLst>
            <a:softEdge rad="63500"/>
          </a:effectLst>
        </p:spPr>
      </p:pic>
    </p:spTree>
    <p:extLst>
      <p:ext uri="{BB962C8B-B14F-4D97-AF65-F5344CB8AC3E}">
        <p14:creationId xmlns:p14="http://schemas.microsoft.com/office/powerpoint/2010/main" val="49540120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animEffect transition="in" filter="fade">
                                      <p:cBhvr>
                                        <p:cTn id="39" dur="500"/>
                                        <p:tgtEl>
                                          <p:spTgt spid="3">
                                            <p:txEl>
                                              <p:pRg st="11" end="1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13" end="13"/>
                                            </p:txEl>
                                          </p:spTgt>
                                        </p:tgtEl>
                                        <p:attrNameLst>
                                          <p:attrName>style.visibility</p:attrName>
                                        </p:attrNameLst>
                                      </p:cBhvr>
                                      <p:to>
                                        <p:strVal val="visible"/>
                                      </p:to>
                                    </p:set>
                                    <p:animEffect transition="in" filter="fade">
                                      <p:cBhvr>
                                        <p:cTn id="42" dur="500"/>
                                        <p:tgtEl>
                                          <p:spTgt spid="3">
                                            <p:txEl>
                                              <p:pRg st="13" end="13"/>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3">
                                            <p:txEl>
                                              <p:pRg st="14" end="14"/>
                                            </p:txEl>
                                          </p:spTgt>
                                        </p:tgtEl>
                                        <p:attrNameLst>
                                          <p:attrName>style.visibility</p:attrName>
                                        </p:attrNameLst>
                                      </p:cBhvr>
                                      <p:to>
                                        <p:strVal val="visible"/>
                                      </p:to>
                                    </p:set>
                                    <p:animEffect transition="in" filter="fade">
                                      <p:cBhvr>
                                        <p:cTn id="45" dur="500"/>
                                        <p:tgtEl>
                                          <p:spTgt spid="3">
                                            <p:txEl>
                                              <p:pRg st="14" end="14"/>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3">
                                            <p:txEl>
                                              <p:pRg st="15" end="15"/>
                                            </p:txEl>
                                          </p:spTgt>
                                        </p:tgtEl>
                                        <p:attrNameLst>
                                          <p:attrName>style.visibility</p:attrName>
                                        </p:attrNameLst>
                                      </p:cBhvr>
                                      <p:to>
                                        <p:strVal val="visible"/>
                                      </p:to>
                                    </p:set>
                                    <p:animEffect transition="in" filter="fade">
                                      <p:cBhvr>
                                        <p:cTn id="48" dur="500"/>
                                        <p:tgtEl>
                                          <p:spTgt spid="3">
                                            <p:txEl>
                                              <p:pRg st="15" end="15"/>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3">
                                            <p:txEl>
                                              <p:pRg st="16" end="16"/>
                                            </p:txEl>
                                          </p:spTgt>
                                        </p:tgtEl>
                                        <p:attrNameLst>
                                          <p:attrName>style.visibility</p:attrName>
                                        </p:attrNameLst>
                                      </p:cBhvr>
                                      <p:to>
                                        <p:strVal val="visible"/>
                                      </p:to>
                                    </p:set>
                                    <p:animEffect transition="in" filter="fade">
                                      <p:cBhvr>
                                        <p:cTn id="51" dur="500"/>
                                        <p:tgtEl>
                                          <p:spTgt spid="3">
                                            <p:txEl>
                                              <p:pRg st="16" end="16"/>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3">
                                            <p:txEl>
                                              <p:pRg st="18" end="18"/>
                                            </p:txEl>
                                          </p:spTgt>
                                        </p:tgtEl>
                                        <p:attrNameLst>
                                          <p:attrName>style.visibility</p:attrName>
                                        </p:attrNameLst>
                                      </p:cBhvr>
                                      <p:to>
                                        <p:strVal val="visible"/>
                                      </p:to>
                                    </p:set>
                                    <p:animEffect transition="in" filter="fade">
                                      <p:cBhvr>
                                        <p:cTn id="54" dur="500"/>
                                        <p:tgtEl>
                                          <p:spTgt spid="3">
                                            <p:txEl>
                                              <p:pRg st="18" end="18"/>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3">
                                            <p:txEl>
                                              <p:pRg st="19" end="19"/>
                                            </p:txEl>
                                          </p:spTgt>
                                        </p:tgtEl>
                                        <p:attrNameLst>
                                          <p:attrName>style.visibility</p:attrName>
                                        </p:attrNameLst>
                                      </p:cBhvr>
                                      <p:to>
                                        <p:strVal val="visible"/>
                                      </p:to>
                                    </p:set>
                                    <p:animEffect transition="in" filter="fade">
                                      <p:cBhvr>
                                        <p:cTn id="57" dur="500"/>
                                        <p:tgtEl>
                                          <p:spTgt spid="3">
                                            <p:txEl>
                                              <p:pRg st="19" end="1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6" presetClass="entr" presetSubtype="16" fill="hold" nodeType="clickEffect">
                                  <p:stCondLst>
                                    <p:cond delay="0"/>
                                  </p:stCondLst>
                                  <p:childTnLst>
                                    <p:set>
                                      <p:cBhvr>
                                        <p:cTn id="61" dur="1" fill="hold">
                                          <p:stCondLst>
                                            <p:cond delay="0"/>
                                          </p:stCondLst>
                                        </p:cTn>
                                        <p:tgtEl>
                                          <p:spTgt spid="8"/>
                                        </p:tgtEl>
                                        <p:attrNameLst>
                                          <p:attrName>style.visibility</p:attrName>
                                        </p:attrNameLst>
                                      </p:cBhvr>
                                      <p:to>
                                        <p:strVal val="visible"/>
                                      </p:to>
                                    </p:set>
                                    <p:animEffect transition="in" filter="circle(in)">
                                      <p:cBhvr>
                                        <p:cTn id="62"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{F2422207-2F15-4C7F-B9D0-6BA804AC432A}tf55661986_win32</Template>
  <TotalTime>313</TotalTime>
  <Words>973</Words>
  <Application>Microsoft Office PowerPoint</Application>
  <PresentationFormat>Ecran lat</PresentationFormat>
  <Paragraphs>155</Paragraphs>
  <Slides>12</Slides>
  <Notes>10</Notes>
  <HiddenSlides>0</HiddenSlides>
  <MMClips>0</MMClips>
  <ScaleCrop>false</ScaleCrop>
  <HeadingPairs>
    <vt:vector size="6" baseType="variant">
      <vt:variant>
        <vt:lpstr>Fonturi utilizate</vt:lpstr>
      </vt:variant>
      <vt:variant>
        <vt:i4>8</vt:i4>
      </vt:variant>
      <vt:variant>
        <vt:lpstr>Temă</vt:lpstr>
      </vt:variant>
      <vt:variant>
        <vt:i4>1</vt:i4>
      </vt:variant>
      <vt:variant>
        <vt:lpstr>Titluri diapozitive</vt:lpstr>
      </vt:variant>
      <vt:variant>
        <vt:i4>12</vt:i4>
      </vt:variant>
    </vt:vector>
  </HeadingPairs>
  <TitlesOfParts>
    <vt:vector size="21" baseType="lpstr">
      <vt:lpstr>Aharoni</vt:lpstr>
      <vt:lpstr>Aptos</vt:lpstr>
      <vt:lpstr>Aptos Black</vt:lpstr>
      <vt:lpstr>Arial</vt:lpstr>
      <vt:lpstr>Arial Unicode MS</vt:lpstr>
      <vt:lpstr>Calibri</vt:lpstr>
      <vt:lpstr>Calibri Light</vt:lpstr>
      <vt:lpstr>Wingdings</vt:lpstr>
      <vt:lpstr>Custom</vt:lpstr>
      <vt:lpstr>Web Testing – Altex Proiect IT SCHOOL – Automation with Java and Selenium  </vt:lpstr>
      <vt:lpstr>AGENDA</vt:lpstr>
      <vt:lpstr> This code was developed using Java and the Selenium framework to facilitate robust and efficient automated testing. By leveraging Selenium's powerful web automation capabilities and Java's flexibility, it ensures reliable test execution, improved test coverage, and enhanced software quality.</vt:lpstr>
      <vt:lpstr>Test cases</vt:lpstr>
      <vt:lpstr>Test Case ID: TC_ALTX_001</vt:lpstr>
      <vt:lpstr>Test Case ID: TC_ALTX_002</vt:lpstr>
      <vt:lpstr>Test Case ID: TC_ALTX_003</vt:lpstr>
      <vt:lpstr>Test Case ID: TC_ALTX_004</vt:lpstr>
      <vt:lpstr>Test Case ID: TC_ALTX_005</vt:lpstr>
      <vt:lpstr>Additional API Test (not altex related)</vt:lpstr>
      <vt:lpstr>Prezentare PowerPoint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Androne Oana Alexandra</dc:creator>
  <cp:lastModifiedBy>Androne Oana Alexandra</cp:lastModifiedBy>
  <cp:revision>2</cp:revision>
  <dcterms:created xsi:type="dcterms:W3CDTF">2025-03-05T16:56:52Z</dcterms:created>
  <dcterms:modified xsi:type="dcterms:W3CDTF">2025-03-08T12:19:34Z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